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51"/>
  </p:notesMasterIdLst>
  <p:handoutMasterIdLst>
    <p:handoutMasterId r:id="rId52"/>
  </p:handoutMasterIdLst>
  <p:sldIdLst>
    <p:sldId id="497" r:id="rId5"/>
    <p:sldId id="475" r:id="rId6"/>
    <p:sldId id="476" r:id="rId7"/>
    <p:sldId id="477" r:id="rId8"/>
    <p:sldId id="478" r:id="rId9"/>
    <p:sldId id="479" r:id="rId10"/>
    <p:sldId id="480" r:id="rId11"/>
    <p:sldId id="481" r:id="rId12"/>
    <p:sldId id="482" r:id="rId13"/>
    <p:sldId id="483" r:id="rId14"/>
    <p:sldId id="484" r:id="rId15"/>
    <p:sldId id="485" r:id="rId16"/>
    <p:sldId id="486" r:id="rId17"/>
    <p:sldId id="515" r:id="rId18"/>
    <p:sldId id="516" r:id="rId19"/>
    <p:sldId id="517" r:id="rId20"/>
    <p:sldId id="496" r:id="rId21"/>
    <p:sldId id="518" r:id="rId22"/>
    <p:sldId id="519" r:id="rId23"/>
    <p:sldId id="520" r:id="rId24"/>
    <p:sldId id="521" r:id="rId25"/>
    <p:sldId id="529" r:id="rId26"/>
    <p:sldId id="530" r:id="rId27"/>
    <p:sldId id="531" r:id="rId28"/>
    <p:sldId id="532" r:id="rId29"/>
    <p:sldId id="533" r:id="rId30"/>
    <p:sldId id="527" r:id="rId31"/>
    <p:sldId id="535" r:id="rId32"/>
    <p:sldId id="544" r:id="rId33"/>
    <p:sldId id="545" r:id="rId34"/>
    <p:sldId id="546" r:id="rId35"/>
    <p:sldId id="526" r:id="rId36"/>
    <p:sldId id="522" r:id="rId37"/>
    <p:sldId id="508" r:id="rId38"/>
    <p:sldId id="493" r:id="rId39"/>
    <p:sldId id="537" r:id="rId40"/>
    <p:sldId id="539" r:id="rId41"/>
    <p:sldId id="540" r:id="rId42"/>
    <p:sldId id="541" r:id="rId43"/>
    <p:sldId id="542" r:id="rId44"/>
    <p:sldId id="524" r:id="rId45"/>
    <p:sldId id="523" r:id="rId46"/>
    <p:sldId id="528" r:id="rId47"/>
    <p:sldId id="498" r:id="rId48"/>
    <p:sldId id="499" r:id="rId49"/>
    <p:sldId id="500" r:id="rId50"/>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140">
          <p15:clr>
            <a:srgbClr val="A4A3A4"/>
          </p15:clr>
        </p15:guide>
        <p15:guide id="3" orient="horz" pos="1290">
          <p15:clr>
            <a:srgbClr val="A4A3A4"/>
          </p15:clr>
        </p15:guide>
        <p15:guide id="4" orient="horz" pos="3746">
          <p15:clr>
            <a:srgbClr val="A4A3A4"/>
          </p15:clr>
        </p15:guide>
        <p15:guide id="5" orient="horz" pos="3847">
          <p15:clr>
            <a:srgbClr val="A4A3A4"/>
          </p15:clr>
        </p15:guide>
        <p15:guide id="6" orient="horz" pos="1288">
          <p15:clr>
            <a:srgbClr val="A4A3A4"/>
          </p15:clr>
        </p15:guide>
        <p15:guide id="7" orient="horz" pos="1285">
          <p15:clr>
            <a:srgbClr val="A4A3A4"/>
          </p15:clr>
        </p15:guide>
        <p15:guide id="8" orient="horz" pos="936">
          <p15:clr>
            <a:srgbClr val="A4A3A4"/>
          </p15:clr>
        </p15:guide>
        <p15:guide id="9" pos="2880">
          <p15:clr>
            <a:srgbClr val="A4A3A4"/>
          </p15:clr>
        </p15:guide>
        <p15:guide id="10" pos="575">
          <p15:clr>
            <a:srgbClr val="A4A3A4"/>
          </p15:clr>
        </p15:guide>
        <p15:guide id="11" pos="5466">
          <p15:clr>
            <a:srgbClr val="A4A3A4"/>
          </p15:clr>
        </p15:guide>
        <p15:guide id="12" pos="6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66FF66"/>
    <a:srgbClr val="33CC33"/>
    <a:srgbClr val="006600"/>
    <a:srgbClr val="339933"/>
    <a:srgbClr val="009900"/>
    <a:srgbClr val="00FF00"/>
    <a:srgbClr val="99FF66"/>
    <a:srgbClr val="1A1A1A"/>
    <a:srgbClr val="969696"/>
    <a:srgbClr val="0047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0" autoAdjust="0"/>
    <p:restoredTop sz="91411" autoAdjust="0"/>
  </p:normalViewPr>
  <p:slideViewPr>
    <p:cSldViewPr snapToGrid="0" snapToObjects="1">
      <p:cViewPr varScale="1">
        <p:scale>
          <a:sx n="106" d="100"/>
          <a:sy n="106" d="100"/>
        </p:scale>
        <p:origin x="1956" y="108"/>
      </p:cViewPr>
      <p:guideLst>
        <p:guide orient="horz" pos="2160"/>
        <p:guide orient="horz" pos="4140"/>
        <p:guide orient="horz" pos="1290"/>
        <p:guide orient="horz" pos="3746"/>
        <p:guide orient="horz" pos="3847"/>
        <p:guide orient="horz" pos="1288"/>
        <p:guide orient="horz" pos="1285"/>
        <p:guide orient="horz" pos="936"/>
        <p:guide pos="2880"/>
        <p:guide pos="575"/>
        <p:guide pos="5466"/>
        <p:guide pos="641"/>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3550"/>
          </a:xfrm>
          <a:prstGeom prst="rect">
            <a:avLst/>
          </a:prstGeom>
        </p:spPr>
        <p:txBody>
          <a:bodyPr vert="horz" lIns="91440" tIns="45720" rIns="91440" bIns="45720" rtlCol="0"/>
          <a:lstStyle>
            <a:lvl1pPr algn="r">
              <a:defRPr sz="1200"/>
            </a:lvl1pPr>
          </a:lstStyle>
          <a:p>
            <a:fld id="{31A7EFA2-6786-461E-8500-BE1756A099C3}" type="datetimeFigureOut">
              <a:rPr lang="en-US" smtClean="0"/>
              <a:t>10/23/2017</a:t>
            </a:fld>
            <a:endParaRPr lang="en-US" dirty="0"/>
          </a:p>
        </p:txBody>
      </p:sp>
      <p:sp>
        <p:nvSpPr>
          <p:cNvPr id="4" name="Footer Placeholder 3"/>
          <p:cNvSpPr>
            <a:spLocks noGrp="1"/>
          </p:cNvSpPr>
          <p:nvPr>
            <p:ph type="ftr" sz="quarter" idx="2"/>
          </p:nvPr>
        </p:nvSpPr>
        <p:spPr>
          <a:xfrm>
            <a:off x="1" y="8772525"/>
            <a:ext cx="3038475"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772525"/>
            <a:ext cx="3038475" cy="463550"/>
          </a:xfrm>
          <a:prstGeom prst="rect">
            <a:avLst/>
          </a:prstGeom>
        </p:spPr>
        <p:txBody>
          <a:bodyPr vert="horz" lIns="91440" tIns="45720" rIns="91440" bIns="45720" rtlCol="0" anchor="b"/>
          <a:lstStyle>
            <a:lvl1pPr algn="r">
              <a:defRPr sz="1200"/>
            </a:lvl1pPr>
          </a:lstStyle>
          <a:p>
            <a:fld id="{5468BC16-4E8B-450E-A90E-1565AA751E18}" type="slidenum">
              <a:rPr lang="en-US" smtClean="0"/>
              <a:t>‹#›</a:t>
            </a:fld>
            <a:endParaRPr lang="en-US" dirty="0"/>
          </a:p>
        </p:txBody>
      </p:sp>
    </p:spTree>
    <p:extLst>
      <p:ext uri="{BB962C8B-B14F-4D97-AF65-F5344CB8AC3E}">
        <p14:creationId xmlns:p14="http://schemas.microsoft.com/office/powerpoint/2010/main" val="2857094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3037628"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defTabSz="930275">
              <a:defRPr sz="1200"/>
            </a:lvl1pPr>
          </a:lstStyle>
          <a:p>
            <a:endParaRPr lang="en-US" altLang="en-US" dirty="0"/>
          </a:p>
        </p:txBody>
      </p:sp>
      <p:sp>
        <p:nvSpPr>
          <p:cNvPr id="6147" name="Rectangle 3"/>
          <p:cNvSpPr>
            <a:spLocks noGrp="1" noChangeArrowheads="1"/>
          </p:cNvSpPr>
          <p:nvPr>
            <p:ph type="dt" idx="1"/>
          </p:nvPr>
        </p:nvSpPr>
        <p:spPr bwMode="auto">
          <a:xfrm>
            <a:off x="3971184" y="0"/>
            <a:ext cx="3037628"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defTabSz="930275">
              <a:defRPr sz="1200"/>
            </a:lvl1pPr>
          </a:lstStyle>
          <a:p>
            <a:endParaRPr lang="en-US" altLang="en-US" dirty="0"/>
          </a:p>
        </p:txBody>
      </p:sp>
      <p:sp>
        <p:nvSpPr>
          <p:cNvPr id="6148"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701359" y="4387136"/>
            <a:ext cx="5607684"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0" name="Rectangle 6"/>
          <p:cNvSpPr>
            <a:spLocks noGrp="1" noChangeArrowheads="1"/>
          </p:cNvSpPr>
          <p:nvPr>
            <p:ph type="ftr" sz="quarter" idx="4"/>
          </p:nvPr>
        </p:nvSpPr>
        <p:spPr bwMode="auto">
          <a:xfrm>
            <a:off x="1" y="8772690"/>
            <a:ext cx="3037628"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defTabSz="930275">
              <a:defRPr sz="1200"/>
            </a:lvl1pPr>
          </a:lstStyle>
          <a:p>
            <a:endParaRPr lang="en-US" altLang="en-US" dirty="0"/>
          </a:p>
        </p:txBody>
      </p:sp>
      <p:sp>
        <p:nvSpPr>
          <p:cNvPr id="6151" name="Rectangle 7"/>
          <p:cNvSpPr>
            <a:spLocks noGrp="1" noChangeArrowheads="1"/>
          </p:cNvSpPr>
          <p:nvPr>
            <p:ph type="sldNum" sz="quarter" idx="5"/>
          </p:nvPr>
        </p:nvSpPr>
        <p:spPr bwMode="auto">
          <a:xfrm>
            <a:off x="3971184" y="8772690"/>
            <a:ext cx="3037628"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defTabSz="930275">
              <a:defRPr sz="1200"/>
            </a:lvl1pPr>
          </a:lstStyle>
          <a:p>
            <a:fld id="{411FD29C-BEC7-4886-9753-6FB8D4007834}" type="slidenum">
              <a:rPr lang="en-US" altLang="en-US"/>
              <a:pPr/>
              <a:t>‹#›</a:t>
            </a:fld>
            <a:endParaRPr lang="en-US" altLang="en-US" dirty="0"/>
          </a:p>
        </p:txBody>
      </p:sp>
    </p:spTree>
    <p:extLst>
      <p:ext uri="{BB962C8B-B14F-4D97-AF65-F5344CB8AC3E}">
        <p14:creationId xmlns:p14="http://schemas.microsoft.com/office/powerpoint/2010/main" val="27709573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pPr lvl="0"/>
            <a:r>
              <a:rPr lang="en-US" dirty="0"/>
              <a:t>						</a:t>
            </a:r>
          </a:p>
          <a:p>
            <a:pPr lvl="0"/>
            <a:r>
              <a:rPr lang="en-US" dirty="0"/>
              <a:t>						</a:t>
            </a:r>
          </a:p>
          <a:p>
            <a:pPr lvl="0"/>
            <a:r>
              <a:rPr lang="en-US" dirty="0"/>
              <a:t>						</a:t>
            </a:r>
          </a:p>
          <a:p>
            <a:pPr lvl="0"/>
            <a:r>
              <a:rPr lang="en-US" dirty="0"/>
              <a:t>						</a:t>
            </a:r>
          </a:p>
          <a:p>
            <a:pPr lvl="0"/>
            <a:r>
              <a:rPr lang="en-US" dirty="0"/>
              <a:t>						</a:t>
            </a:r>
          </a:p>
          <a:p>
            <a:pPr lvl="0"/>
            <a:r>
              <a:rPr lang="en-US" dirty="0"/>
              <a:t>						</a:t>
            </a:r>
          </a:p>
          <a:p>
            <a:pPr lvl="0"/>
            <a:r>
              <a:rPr lang="en-US" dirty="0"/>
              <a:t>						</a:t>
            </a:r>
          </a:p>
          <a:p>
            <a:pPr lvl="0"/>
            <a:r>
              <a:rPr lang="en-US" dirty="0"/>
              <a:t>						</a:t>
            </a:r>
          </a:p>
          <a:p>
            <a:pPr lvl="0"/>
            <a:r>
              <a:rPr lang="en-US" dirty="0"/>
              <a:t>						</a:t>
            </a:r>
          </a:p>
          <a:p>
            <a:pPr lvl="0"/>
            <a:r>
              <a:rPr lang="en-US" dirty="0"/>
              <a:t>						</a:t>
            </a:r>
          </a:p>
          <a:p>
            <a:pPr lvl="0"/>
            <a:r>
              <a:rPr lang="en-US" dirty="0"/>
              <a:t>						</a:t>
            </a:r>
          </a:p>
        </p:txBody>
      </p:sp>
    </p:spTree>
    <p:extLst>
      <p:ext uri="{BB962C8B-B14F-4D97-AF65-F5344CB8AC3E}">
        <p14:creationId xmlns:p14="http://schemas.microsoft.com/office/powerpoint/2010/main" val="1143135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3CE2B7-49F2-4D5E-B40A-22F8E8146683}" type="slidenum">
              <a:rPr lang="en-US" smtClean="0"/>
              <a:pPr/>
              <a:t>15</a:t>
            </a:fld>
            <a:endParaRPr lang="en-US" dirty="0"/>
          </a:p>
        </p:txBody>
      </p:sp>
    </p:spTree>
    <p:extLst>
      <p:ext uri="{BB962C8B-B14F-4D97-AF65-F5344CB8AC3E}">
        <p14:creationId xmlns:p14="http://schemas.microsoft.com/office/powerpoint/2010/main" val="1051814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3CE2B7-49F2-4D5E-B40A-22F8E8146683}" type="slidenum">
              <a:rPr lang="en-US" smtClean="0"/>
              <a:pPr/>
              <a:t>16</a:t>
            </a:fld>
            <a:endParaRPr lang="en-US" dirty="0"/>
          </a:p>
        </p:txBody>
      </p:sp>
    </p:spTree>
    <p:extLst>
      <p:ext uri="{BB962C8B-B14F-4D97-AF65-F5344CB8AC3E}">
        <p14:creationId xmlns:p14="http://schemas.microsoft.com/office/powerpoint/2010/main" val="1541514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en-US" dirty="0">
              <a:latin typeface="Arial" pitchFamily="34" charset="0"/>
            </a:endParaRPr>
          </a:p>
        </p:txBody>
      </p:sp>
      <p:sp>
        <p:nvSpPr>
          <p:cNvPr id="143364" name="Slide Number Placeholder 3"/>
          <p:cNvSpPr txBox="1">
            <a:spLocks noGrp="1"/>
          </p:cNvSpPr>
          <p:nvPr/>
        </p:nvSpPr>
        <p:spPr bwMode="auto">
          <a:xfrm>
            <a:off x="9073368" y="3751643"/>
            <a:ext cx="6941284" cy="197634"/>
          </a:xfrm>
          <a:prstGeom prst="rect">
            <a:avLst/>
          </a:prstGeom>
          <a:noFill/>
          <a:ln w="9525">
            <a:noFill/>
            <a:miter lim="800000"/>
            <a:headEnd/>
            <a:tailEnd/>
          </a:ln>
        </p:spPr>
        <p:txBody>
          <a:bodyPr lIns="90699" tIns="45346" rIns="90699" bIns="45346" anchor="b"/>
          <a:lstStyle/>
          <a:p>
            <a:pPr algn="r" defTabSz="907103"/>
            <a:fld id="{ED86B232-9095-4DEA-B087-BD086049E954}" type="slidenum">
              <a:rPr lang="en-US" sz="1100"/>
              <a:pPr algn="r" defTabSz="907103"/>
              <a:t>19</a:t>
            </a:fld>
            <a:endParaRPr lang="en-US" sz="1100" dirty="0"/>
          </a:p>
        </p:txBody>
      </p:sp>
    </p:spTree>
    <p:extLst>
      <p:ext uri="{BB962C8B-B14F-4D97-AF65-F5344CB8AC3E}">
        <p14:creationId xmlns:p14="http://schemas.microsoft.com/office/powerpoint/2010/main" val="313608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en-US" dirty="0">
              <a:latin typeface="Arial" pitchFamily="34" charset="0"/>
            </a:endParaRPr>
          </a:p>
        </p:txBody>
      </p:sp>
      <p:sp>
        <p:nvSpPr>
          <p:cNvPr id="143364" name="Slide Number Placeholder 3"/>
          <p:cNvSpPr txBox="1">
            <a:spLocks noGrp="1"/>
          </p:cNvSpPr>
          <p:nvPr/>
        </p:nvSpPr>
        <p:spPr bwMode="auto">
          <a:xfrm>
            <a:off x="9073368" y="3751643"/>
            <a:ext cx="6941284" cy="197634"/>
          </a:xfrm>
          <a:prstGeom prst="rect">
            <a:avLst/>
          </a:prstGeom>
          <a:noFill/>
          <a:ln w="9525">
            <a:noFill/>
            <a:miter lim="800000"/>
            <a:headEnd/>
            <a:tailEnd/>
          </a:ln>
        </p:spPr>
        <p:txBody>
          <a:bodyPr lIns="90699" tIns="45346" rIns="90699" bIns="45346" anchor="b"/>
          <a:lstStyle/>
          <a:p>
            <a:pPr algn="r" defTabSz="907103"/>
            <a:fld id="{ED86B232-9095-4DEA-B087-BD086049E954}" type="slidenum">
              <a:rPr lang="en-US" sz="1100"/>
              <a:pPr algn="r" defTabSz="907103"/>
              <a:t>20</a:t>
            </a:fld>
            <a:endParaRPr lang="en-US" sz="1100" dirty="0"/>
          </a:p>
        </p:txBody>
      </p:sp>
    </p:spTree>
    <p:extLst>
      <p:ext uri="{BB962C8B-B14F-4D97-AF65-F5344CB8AC3E}">
        <p14:creationId xmlns:p14="http://schemas.microsoft.com/office/powerpoint/2010/main" val="687467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en-US" dirty="0">
              <a:latin typeface="Arial" pitchFamily="34" charset="0"/>
            </a:endParaRPr>
          </a:p>
        </p:txBody>
      </p:sp>
      <p:sp>
        <p:nvSpPr>
          <p:cNvPr id="143364" name="Slide Number Placeholder 3"/>
          <p:cNvSpPr txBox="1">
            <a:spLocks noGrp="1"/>
          </p:cNvSpPr>
          <p:nvPr/>
        </p:nvSpPr>
        <p:spPr bwMode="auto">
          <a:xfrm>
            <a:off x="9073368" y="3751643"/>
            <a:ext cx="6941284" cy="197634"/>
          </a:xfrm>
          <a:prstGeom prst="rect">
            <a:avLst/>
          </a:prstGeom>
          <a:noFill/>
          <a:ln w="9525">
            <a:noFill/>
            <a:miter lim="800000"/>
            <a:headEnd/>
            <a:tailEnd/>
          </a:ln>
        </p:spPr>
        <p:txBody>
          <a:bodyPr lIns="90699" tIns="45346" rIns="90699" bIns="45346" anchor="b"/>
          <a:lstStyle/>
          <a:p>
            <a:pPr algn="r" defTabSz="907103"/>
            <a:fld id="{ED86B232-9095-4DEA-B087-BD086049E954}" type="slidenum">
              <a:rPr lang="en-US" sz="1100"/>
              <a:pPr algn="r" defTabSz="907103"/>
              <a:t>21</a:t>
            </a:fld>
            <a:endParaRPr lang="en-US" sz="1100" dirty="0"/>
          </a:p>
        </p:txBody>
      </p:sp>
    </p:spTree>
    <p:extLst>
      <p:ext uri="{BB962C8B-B14F-4D97-AF65-F5344CB8AC3E}">
        <p14:creationId xmlns:p14="http://schemas.microsoft.com/office/powerpoint/2010/main" val="631799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en-US" dirty="0">
              <a:latin typeface="Arial" pitchFamily="34" charset="0"/>
            </a:endParaRPr>
          </a:p>
        </p:txBody>
      </p:sp>
      <p:sp>
        <p:nvSpPr>
          <p:cNvPr id="143364" name="Slide Number Placeholder 3"/>
          <p:cNvSpPr txBox="1">
            <a:spLocks noGrp="1"/>
          </p:cNvSpPr>
          <p:nvPr/>
        </p:nvSpPr>
        <p:spPr bwMode="auto">
          <a:xfrm>
            <a:off x="9073368" y="3751643"/>
            <a:ext cx="6941284" cy="197634"/>
          </a:xfrm>
          <a:prstGeom prst="rect">
            <a:avLst/>
          </a:prstGeom>
          <a:noFill/>
          <a:ln w="9525">
            <a:noFill/>
            <a:miter lim="800000"/>
            <a:headEnd/>
            <a:tailEnd/>
          </a:ln>
        </p:spPr>
        <p:txBody>
          <a:bodyPr lIns="90699" tIns="45346" rIns="90699" bIns="45346" anchor="b"/>
          <a:lstStyle/>
          <a:p>
            <a:pPr algn="r" defTabSz="907103"/>
            <a:fld id="{ED86B232-9095-4DEA-B087-BD086049E954}" type="slidenum">
              <a:rPr lang="en-US" sz="1100"/>
              <a:pPr algn="r" defTabSz="907103"/>
              <a:t>22</a:t>
            </a:fld>
            <a:endParaRPr lang="en-US" sz="1100" dirty="0"/>
          </a:p>
        </p:txBody>
      </p:sp>
    </p:spTree>
    <p:extLst>
      <p:ext uri="{BB962C8B-B14F-4D97-AF65-F5344CB8AC3E}">
        <p14:creationId xmlns:p14="http://schemas.microsoft.com/office/powerpoint/2010/main" val="17378793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en-US" dirty="0">
              <a:latin typeface="Arial" pitchFamily="34" charset="0"/>
            </a:endParaRPr>
          </a:p>
        </p:txBody>
      </p:sp>
      <p:sp>
        <p:nvSpPr>
          <p:cNvPr id="143364" name="Slide Number Placeholder 3"/>
          <p:cNvSpPr txBox="1">
            <a:spLocks noGrp="1"/>
          </p:cNvSpPr>
          <p:nvPr/>
        </p:nvSpPr>
        <p:spPr bwMode="auto">
          <a:xfrm>
            <a:off x="9073368" y="3751643"/>
            <a:ext cx="6941284" cy="197634"/>
          </a:xfrm>
          <a:prstGeom prst="rect">
            <a:avLst/>
          </a:prstGeom>
          <a:noFill/>
          <a:ln w="9525">
            <a:noFill/>
            <a:miter lim="800000"/>
            <a:headEnd/>
            <a:tailEnd/>
          </a:ln>
        </p:spPr>
        <p:txBody>
          <a:bodyPr lIns="90699" tIns="45346" rIns="90699" bIns="45346" anchor="b"/>
          <a:lstStyle/>
          <a:p>
            <a:pPr algn="r" defTabSz="907103"/>
            <a:fld id="{ED86B232-9095-4DEA-B087-BD086049E954}" type="slidenum">
              <a:rPr lang="en-US" sz="1100"/>
              <a:pPr algn="r" defTabSz="907103"/>
              <a:t>23</a:t>
            </a:fld>
            <a:endParaRPr lang="en-US" sz="1100" dirty="0"/>
          </a:p>
        </p:txBody>
      </p:sp>
    </p:spTree>
    <p:extLst>
      <p:ext uri="{BB962C8B-B14F-4D97-AF65-F5344CB8AC3E}">
        <p14:creationId xmlns:p14="http://schemas.microsoft.com/office/powerpoint/2010/main" val="15169419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en-US" dirty="0">
              <a:latin typeface="Arial" pitchFamily="34" charset="0"/>
            </a:endParaRPr>
          </a:p>
        </p:txBody>
      </p:sp>
      <p:sp>
        <p:nvSpPr>
          <p:cNvPr id="143364" name="Slide Number Placeholder 3"/>
          <p:cNvSpPr txBox="1">
            <a:spLocks noGrp="1"/>
          </p:cNvSpPr>
          <p:nvPr/>
        </p:nvSpPr>
        <p:spPr bwMode="auto">
          <a:xfrm>
            <a:off x="9073368" y="3751643"/>
            <a:ext cx="6941284" cy="197634"/>
          </a:xfrm>
          <a:prstGeom prst="rect">
            <a:avLst/>
          </a:prstGeom>
          <a:noFill/>
          <a:ln w="9525">
            <a:noFill/>
            <a:miter lim="800000"/>
            <a:headEnd/>
            <a:tailEnd/>
          </a:ln>
        </p:spPr>
        <p:txBody>
          <a:bodyPr lIns="90699" tIns="45346" rIns="90699" bIns="45346" anchor="b"/>
          <a:lstStyle/>
          <a:p>
            <a:pPr algn="r" defTabSz="907103"/>
            <a:fld id="{ED86B232-9095-4DEA-B087-BD086049E954}" type="slidenum">
              <a:rPr lang="en-US" sz="1100"/>
              <a:pPr algn="r" defTabSz="907103"/>
              <a:t>24</a:t>
            </a:fld>
            <a:endParaRPr lang="en-US" sz="1100" dirty="0"/>
          </a:p>
        </p:txBody>
      </p:sp>
    </p:spTree>
    <p:extLst>
      <p:ext uri="{BB962C8B-B14F-4D97-AF65-F5344CB8AC3E}">
        <p14:creationId xmlns:p14="http://schemas.microsoft.com/office/powerpoint/2010/main" val="1020778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en-US" dirty="0">
              <a:latin typeface="Arial" pitchFamily="34" charset="0"/>
            </a:endParaRPr>
          </a:p>
        </p:txBody>
      </p:sp>
      <p:sp>
        <p:nvSpPr>
          <p:cNvPr id="143364" name="Slide Number Placeholder 3"/>
          <p:cNvSpPr txBox="1">
            <a:spLocks noGrp="1"/>
          </p:cNvSpPr>
          <p:nvPr/>
        </p:nvSpPr>
        <p:spPr bwMode="auto">
          <a:xfrm>
            <a:off x="9073368" y="3751643"/>
            <a:ext cx="6941284" cy="197634"/>
          </a:xfrm>
          <a:prstGeom prst="rect">
            <a:avLst/>
          </a:prstGeom>
          <a:noFill/>
          <a:ln w="9525">
            <a:noFill/>
            <a:miter lim="800000"/>
            <a:headEnd/>
            <a:tailEnd/>
          </a:ln>
        </p:spPr>
        <p:txBody>
          <a:bodyPr lIns="90699" tIns="45346" rIns="90699" bIns="45346" anchor="b"/>
          <a:lstStyle/>
          <a:p>
            <a:pPr algn="r" defTabSz="907103"/>
            <a:fld id="{ED86B232-9095-4DEA-B087-BD086049E954}" type="slidenum">
              <a:rPr lang="en-US" sz="1100"/>
              <a:pPr algn="r" defTabSz="907103"/>
              <a:t>25</a:t>
            </a:fld>
            <a:endParaRPr lang="en-US" sz="1100" dirty="0"/>
          </a:p>
        </p:txBody>
      </p:sp>
    </p:spTree>
    <p:extLst>
      <p:ext uri="{BB962C8B-B14F-4D97-AF65-F5344CB8AC3E}">
        <p14:creationId xmlns:p14="http://schemas.microsoft.com/office/powerpoint/2010/main" val="14188790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en-US" dirty="0">
              <a:latin typeface="Arial" pitchFamily="34" charset="0"/>
            </a:endParaRPr>
          </a:p>
        </p:txBody>
      </p:sp>
      <p:sp>
        <p:nvSpPr>
          <p:cNvPr id="143364" name="Slide Number Placeholder 3"/>
          <p:cNvSpPr txBox="1">
            <a:spLocks noGrp="1"/>
          </p:cNvSpPr>
          <p:nvPr/>
        </p:nvSpPr>
        <p:spPr bwMode="auto">
          <a:xfrm>
            <a:off x="9073368" y="3751643"/>
            <a:ext cx="6941284" cy="197634"/>
          </a:xfrm>
          <a:prstGeom prst="rect">
            <a:avLst/>
          </a:prstGeom>
          <a:noFill/>
          <a:ln w="9525">
            <a:noFill/>
            <a:miter lim="800000"/>
            <a:headEnd/>
            <a:tailEnd/>
          </a:ln>
        </p:spPr>
        <p:txBody>
          <a:bodyPr lIns="90699" tIns="45346" rIns="90699" bIns="45346" anchor="b"/>
          <a:lstStyle/>
          <a:p>
            <a:pPr algn="r" defTabSz="907103"/>
            <a:fld id="{ED86B232-9095-4DEA-B087-BD086049E954}" type="slidenum">
              <a:rPr lang="en-US" sz="1100"/>
              <a:pPr algn="r" defTabSz="907103"/>
              <a:t>26</a:t>
            </a:fld>
            <a:endParaRPr lang="en-US" sz="1100" dirty="0"/>
          </a:p>
        </p:txBody>
      </p:sp>
    </p:spTree>
    <p:extLst>
      <p:ext uri="{BB962C8B-B14F-4D97-AF65-F5344CB8AC3E}">
        <p14:creationId xmlns:p14="http://schemas.microsoft.com/office/powerpoint/2010/main" val="983827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1FD29C-BEC7-4886-9753-6FB8D4007834}" type="slidenum">
              <a:rPr lang="en-US" altLang="en-US" smtClean="0"/>
              <a:pPr/>
              <a:t>3</a:t>
            </a:fld>
            <a:endParaRPr lang="en-US" altLang="en-US" dirty="0"/>
          </a:p>
        </p:txBody>
      </p:sp>
    </p:spTree>
    <p:extLst>
      <p:ext uri="{BB962C8B-B14F-4D97-AF65-F5344CB8AC3E}">
        <p14:creationId xmlns:p14="http://schemas.microsoft.com/office/powerpoint/2010/main" val="534829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492">
              <a:defRPr>
                <a:solidFill>
                  <a:schemeClr val="tx1"/>
                </a:solidFill>
                <a:latin typeface="Arial" panose="020B0604020202020204" pitchFamily="34" charset="0"/>
                <a:cs typeface="Arial" panose="020B0604020202020204" pitchFamily="34" charset="0"/>
              </a:defRPr>
            </a:lvl1pPr>
            <a:lvl2pPr marL="761995" indent="-293076" defTabSz="952492">
              <a:defRPr>
                <a:solidFill>
                  <a:schemeClr val="tx1"/>
                </a:solidFill>
                <a:latin typeface="Arial" panose="020B0604020202020204" pitchFamily="34" charset="0"/>
                <a:cs typeface="Arial" panose="020B0604020202020204" pitchFamily="34" charset="0"/>
              </a:defRPr>
            </a:lvl2pPr>
            <a:lvl3pPr marL="1172301" indent="-234460" defTabSz="952492">
              <a:defRPr>
                <a:solidFill>
                  <a:schemeClr val="tx1"/>
                </a:solidFill>
                <a:latin typeface="Arial" panose="020B0604020202020204" pitchFamily="34" charset="0"/>
                <a:cs typeface="Arial" panose="020B0604020202020204" pitchFamily="34" charset="0"/>
              </a:defRPr>
            </a:lvl3pPr>
            <a:lvl4pPr marL="1641223" indent="-234460" defTabSz="952492">
              <a:defRPr>
                <a:solidFill>
                  <a:schemeClr val="tx1"/>
                </a:solidFill>
                <a:latin typeface="Arial" panose="020B0604020202020204" pitchFamily="34" charset="0"/>
                <a:cs typeface="Arial" panose="020B0604020202020204" pitchFamily="34" charset="0"/>
              </a:defRPr>
            </a:lvl4pPr>
            <a:lvl5pPr marL="2110142" indent="-234460" defTabSz="952492">
              <a:defRPr>
                <a:solidFill>
                  <a:schemeClr val="tx1"/>
                </a:solidFill>
                <a:latin typeface="Arial" panose="020B0604020202020204" pitchFamily="34" charset="0"/>
                <a:cs typeface="Arial" panose="020B0604020202020204" pitchFamily="34" charset="0"/>
              </a:defRPr>
            </a:lvl5pPr>
            <a:lvl6pPr marL="2579062" indent="-234460" defTabSz="95249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47984" indent="-234460" defTabSz="95249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16904" indent="-234460" defTabSz="95249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85824" indent="-234460" defTabSz="95249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DCD084B-A6B3-4652-9B20-BF967721166D}" type="slidenum">
              <a:rPr lang="en-US" altLang="en-US"/>
              <a:pPr/>
              <a:t>45</a:t>
            </a:fld>
            <a:endParaRPr lang="en-US" altLang="en-US"/>
          </a:p>
        </p:txBody>
      </p:sp>
      <p:sp>
        <p:nvSpPr>
          <p:cNvPr id="17411" name="Rectangle 7"/>
          <p:cNvSpPr txBox="1">
            <a:spLocks noGrp="1" noChangeArrowheads="1"/>
          </p:cNvSpPr>
          <p:nvPr/>
        </p:nvSpPr>
        <p:spPr bwMode="auto">
          <a:xfrm>
            <a:off x="4335548" y="8975572"/>
            <a:ext cx="3314899" cy="472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2" tIns="47664" rIns="95332" bIns="47664" anchor="b"/>
          <a:lstStyle>
            <a:lvl1pPr defTabSz="931863">
              <a:defRPr>
                <a:solidFill>
                  <a:schemeClr val="tx1"/>
                </a:solidFill>
                <a:latin typeface="Arial" panose="020B0604020202020204" pitchFamily="34" charset="0"/>
                <a:cs typeface="Arial" panose="020B0604020202020204" pitchFamily="34" charset="0"/>
              </a:defRPr>
            </a:lvl1pPr>
            <a:lvl2pPr marL="742950" indent="-285750" defTabSz="931863">
              <a:defRPr>
                <a:solidFill>
                  <a:schemeClr val="tx1"/>
                </a:solidFill>
                <a:latin typeface="Arial" panose="020B0604020202020204" pitchFamily="34" charset="0"/>
                <a:cs typeface="Arial" panose="020B0604020202020204" pitchFamily="34" charset="0"/>
              </a:defRPr>
            </a:lvl2pPr>
            <a:lvl3pPr marL="1143000" indent="-228600" defTabSz="931863">
              <a:defRPr>
                <a:solidFill>
                  <a:schemeClr val="tx1"/>
                </a:solidFill>
                <a:latin typeface="Arial" panose="020B0604020202020204" pitchFamily="34" charset="0"/>
                <a:cs typeface="Arial" panose="020B0604020202020204" pitchFamily="34" charset="0"/>
              </a:defRPr>
            </a:lvl3pPr>
            <a:lvl4pPr marL="1600200" indent="-228600" defTabSz="931863">
              <a:defRPr>
                <a:solidFill>
                  <a:schemeClr val="tx1"/>
                </a:solidFill>
                <a:latin typeface="Arial" panose="020B0604020202020204" pitchFamily="34" charset="0"/>
                <a:cs typeface="Arial" panose="020B0604020202020204" pitchFamily="34" charset="0"/>
              </a:defRPr>
            </a:lvl4pPr>
            <a:lvl5pPr marL="2057400" indent="-228600" defTabSz="931863">
              <a:defRPr>
                <a:solidFill>
                  <a:schemeClr val="tx1"/>
                </a:solidFill>
                <a:latin typeface="Arial" panose="020B0604020202020204" pitchFamily="34" charset="0"/>
                <a:cs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C699362-2E4C-43A4-803E-8A7131A9D7F1}" type="slidenum">
              <a:rPr lang="en-US" altLang="en-US" sz="1100"/>
              <a:pPr algn="r" eaLnBrk="1" hangingPunct="1"/>
              <a:t>45</a:t>
            </a:fld>
            <a:endParaRPr lang="en-US" altLang="en-US" sz="1100"/>
          </a:p>
        </p:txBody>
      </p:sp>
      <p:sp>
        <p:nvSpPr>
          <p:cNvPr id="17412" name="Rectangle 2"/>
          <p:cNvSpPr>
            <a:spLocks noGrp="1" noRot="1" noChangeAspect="1" noChangeArrowheads="1" noTextEdit="1"/>
          </p:cNvSpPr>
          <p:nvPr>
            <p:ph type="sldImg"/>
          </p:nvPr>
        </p:nvSpPr>
        <p:spPr>
          <a:xfrm>
            <a:off x="1462088" y="708025"/>
            <a:ext cx="4721225" cy="3541713"/>
          </a:xfrm>
          <a:ln/>
        </p:spPr>
      </p:sp>
      <p:sp>
        <p:nvSpPr>
          <p:cNvPr id="174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02944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p:txBody>
          <a:bodyPr/>
          <a:lstStyle/>
          <a:p>
            <a:pPr defTabSz="868178" fontAlgn="auto">
              <a:spcBef>
                <a:spcPts val="0"/>
              </a:spcBef>
              <a:spcAft>
                <a:spcPts val="0"/>
              </a:spcAft>
              <a:defRPr/>
            </a:pPr>
            <a:fld id="{1BD9815D-5E8A-4625-A8EF-A75762004469}" type="slidenum">
              <a:rPr lang="en-US" sz="1700" kern="0">
                <a:solidFill>
                  <a:sysClr val="windowText" lastClr="000000"/>
                </a:solidFill>
              </a:rPr>
              <a:pPr defTabSz="868178" fontAlgn="auto">
                <a:spcBef>
                  <a:spcPts val="0"/>
                </a:spcBef>
                <a:spcAft>
                  <a:spcPts val="0"/>
                </a:spcAft>
                <a:defRPr/>
              </a:pPr>
              <a:t>46</a:t>
            </a:fld>
            <a:endParaRPr lang="en-US" sz="1700" kern="0">
              <a:solidFill>
                <a:sysClr val="windowText" lastClr="000000"/>
              </a:solidFill>
            </a:endParaRPr>
          </a:p>
        </p:txBody>
      </p:sp>
      <p:sp>
        <p:nvSpPr>
          <p:cNvPr id="68611" name="Slide Image Placeholder 1"/>
          <p:cNvSpPr>
            <a:spLocks noGrp="1" noRot="1" noChangeAspect="1" noTextEdit="1"/>
          </p:cNvSpPr>
          <p:nvPr>
            <p:ph type="sldImg"/>
          </p:nvPr>
        </p:nvSpPr>
        <p:spPr>
          <a:ln/>
        </p:spPr>
      </p:sp>
      <p:sp>
        <p:nvSpPr>
          <p:cNvPr id="686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8613" name="Slide Number Placeholder 3"/>
          <p:cNvSpPr txBox="1">
            <a:spLocks noGrp="1"/>
          </p:cNvSpPr>
          <p:nvPr/>
        </p:nvSpPr>
        <p:spPr bwMode="auto">
          <a:xfrm>
            <a:off x="5233784" y="6658445"/>
            <a:ext cx="4000162" cy="350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39" tIns="45868" rIns="91739" bIns="45868" anchor="b"/>
          <a:lstStyle>
            <a:lvl1pPr defTabSz="930275" eaLnBrk="0" hangingPunct="0">
              <a:defRPr>
                <a:solidFill>
                  <a:schemeClr val="tx1"/>
                </a:solidFill>
                <a:latin typeface="Arial" charset="0"/>
                <a:cs typeface="Arial" charset="0"/>
              </a:defRPr>
            </a:lvl1pPr>
            <a:lvl2pPr marL="742950" indent="-285750" defTabSz="930275" eaLnBrk="0" hangingPunct="0">
              <a:defRPr>
                <a:solidFill>
                  <a:schemeClr val="tx1"/>
                </a:solidFill>
                <a:latin typeface="Arial" charset="0"/>
                <a:cs typeface="Arial" charset="0"/>
              </a:defRPr>
            </a:lvl2pPr>
            <a:lvl3pPr marL="1143000" indent="-228600" defTabSz="930275" eaLnBrk="0" hangingPunct="0">
              <a:defRPr>
                <a:solidFill>
                  <a:schemeClr val="tx1"/>
                </a:solidFill>
                <a:latin typeface="Arial" charset="0"/>
                <a:cs typeface="Arial" charset="0"/>
              </a:defRPr>
            </a:lvl3pPr>
            <a:lvl4pPr marL="1600200" indent="-228600" defTabSz="930275" eaLnBrk="0" hangingPunct="0">
              <a:defRPr>
                <a:solidFill>
                  <a:schemeClr val="tx1"/>
                </a:solidFill>
                <a:latin typeface="Arial" charset="0"/>
                <a:cs typeface="Arial" charset="0"/>
              </a:defRPr>
            </a:lvl4pPr>
            <a:lvl5pPr marL="2057400" indent="-228600" defTabSz="930275" eaLnBrk="0" hangingPunct="0">
              <a:defRPr>
                <a:solidFill>
                  <a:schemeClr val="tx1"/>
                </a:solidFill>
                <a:latin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cs typeface="Arial" charset="0"/>
              </a:defRPr>
            </a:lvl9pPr>
          </a:lstStyle>
          <a:p>
            <a:pPr algn="r" defTabSz="883250" eaLnBrk="1" fontAlgn="auto" hangingPunct="1">
              <a:spcBef>
                <a:spcPts val="0"/>
              </a:spcBef>
              <a:spcAft>
                <a:spcPts val="0"/>
              </a:spcAft>
              <a:defRPr/>
            </a:pPr>
            <a:fld id="{B78D4131-ECE0-4279-A722-18151266F9A2}" type="slidenum">
              <a:rPr lang="en-US" sz="1100" kern="0"/>
              <a:pPr algn="r" defTabSz="883250" eaLnBrk="1" fontAlgn="auto" hangingPunct="1">
                <a:spcBef>
                  <a:spcPts val="0"/>
                </a:spcBef>
                <a:spcAft>
                  <a:spcPts val="0"/>
                </a:spcAft>
                <a:defRPr/>
              </a:pPr>
              <a:t>46</a:t>
            </a:fld>
            <a:endParaRPr lang="en-US" sz="1100" kern="0"/>
          </a:p>
        </p:txBody>
      </p:sp>
    </p:spTree>
    <p:extLst>
      <p:ext uri="{BB962C8B-B14F-4D97-AF65-F5344CB8AC3E}">
        <p14:creationId xmlns:p14="http://schemas.microsoft.com/office/powerpoint/2010/main" val="2069077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p:spPr>
        <p:txBody>
          <a:bodyPr/>
          <a:lstStyle/>
          <a:p>
            <a:endParaRPr lang="en-US" altLang="en-US"/>
          </a:p>
        </p:txBody>
      </p:sp>
      <p:sp>
        <p:nvSpPr>
          <p:cNvPr id="11268" name="Slide Number Placeholder 3"/>
          <p:cNvSpPr>
            <a:spLocks noGrp="1"/>
          </p:cNvSpPr>
          <p:nvPr>
            <p:ph type="sldNum" sz="quarter" idx="5"/>
          </p:nvPr>
        </p:nvSpPr>
        <p:spPr>
          <a:noFill/>
        </p:spPr>
        <p:txBody>
          <a:bodyPr/>
          <a:lstStyle>
            <a:lvl1pPr defTabSz="893761">
              <a:defRPr>
                <a:solidFill>
                  <a:schemeClr val="tx1"/>
                </a:solidFill>
                <a:latin typeface="Arial" panose="020B0604020202020204" pitchFamily="34" charset="0"/>
              </a:defRPr>
            </a:lvl1pPr>
            <a:lvl2pPr marL="713788" indent="-274535" defTabSz="893761">
              <a:defRPr>
                <a:solidFill>
                  <a:schemeClr val="tx1"/>
                </a:solidFill>
                <a:latin typeface="Arial" panose="020B0604020202020204" pitchFamily="34" charset="0"/>
              </a:defRPr>
            </a:lvl2pPr>
            <a:lvl3pPr marL="1098136" indent="-219628" defTabSz="893761">
              <a:defRPr>
                <a:solidFill>
                  <a:schemeClr val="tx1"/>
                </a:solidFill>
                <a:latin typeface="Arial" panose="020B0604020202020204" pitchFamily="34" charset="0"/>
              </a:defRPr>
            </a:lvl3pPr>
            <a:lvl4pPr marL="1537391" indent="-219628" defTabSz="893761">
              <a:defRPr>
                <a:solidFill>
                  <a:schemeClr val="tx1"/>
                </a:solidFill>
                <a:latin typeface="Arial" panose="020B0604020202020204" pitchFamily="34" charset="0"/>
              </a:defRPr>
            </a:lvl4pPr>
            <a:lvl5pPr marL="1976644" indent="-219628" defTabSz="893761">
              <a:defRPr>
                <a:solidFill>
                  <a:schemeClr val="tx1"/>
                </a:solidFill>
                <a:latin typeface="Arial" panose="020B0604020202020204" pitchFamily="34" charset="0"/>
              </a:defRPr>
            </a:lvl5pPr>
            <a:lvl6pPr marL="2415899" indent="-219628" defTabSz="893761" eaLnBrk="0" fontAlgn="base" hangingPunct="0">
              <a:spcBef>
                <a:spcPct val="0"/>
              </a:spcBef>
              <a:spcAft>
                <a:spcPct val="0"/>
              </a:spcAft>
              <a:defRPr>
                <a:solidFill>
                  <a:schemeClr val="tx1"/>
                </a:solidFill>
                <a:latin typeface="Arial" panose="020B0604020202020204" pitchFamily="34" charset="0"/>
              </a:defRPr>
            </a:lvl6pPr>
            <a:lvl7pPr marL="2855153" indent="-219628" defTabSz="893761" eaLnBrk="0" fontAlgn="base" hangingPunct="0">
              <a:spcBef>
                <a:spcPct val="0"/>
              </a:spcBef>
              <a:spcAft>
                <a:spcPct val="0"/>
              </a:spcAft>
              <a:defRPr>
                <a:solidFill>
                  <a:schemeClr val="tx1"/>
                </a:solidFill>
                <a:latin typeface="Arial" panose="020B0604020202020204" pitchFamily="34" charset="0"/>
              </a:defRPr>
            </a:lvl7pPr>
            <a:lvl8pPr marL="3294407" indent="-219628" defTabSz="893761" eaLnBrk="0" fontAlgn="base" hangingPunct="0">
              <a:spcBef>
                <a:spcPct val="0"/>
              </a:spcBef>
              <a:spcAft>
                <a:spcPct val="0"/>
              </a:spcAft>
              <a:defRPr>
                <a:solidFill>
                  <a:schemeClr val="tx1"/>
                </a:solidFill>
                <a:latin typeface="Arial" panose="020B0604020202020204" pitchFamily="34" charset="0"/>
              </a:defRPr>
            </a:lvl8pPr>
            <a:lvl9pPr marL="3733661" indent="-219628" defTabSz="893761" eaLnBrk="0" fontAlgn="base" hangingPunct="0">
              <a:spcBef>
                <a:spcPct val="0"/>
              </a:spcBef>
              <a:spcAft>
                <a:spcPct val="0"/>
              </a:spcAft>
              <a:defRPr>
                <a:solidFill>
                  <a:schemeClr val="tx1"/>
                </a:solidFill>
                <a:latin typeface="Arial" panose="020B0604020202020204" pitchFamily="34" charset="0"/>
              </a:defRPr>
            </a:lvl9pPr>
          </a:lstStyle>
          <a:p>
            <a:fld id="{3014B26E-2C17-4462-9B55-630D59BEDAE2}" type="slidenum">
              <a:rPr lang="en-US" altLang="en-US" smtClean="0"/>
              <a:pPr/>
              <a:t>6</a:t>
            </a:fld>
            <a:endParaRPr lang="en-US" altLang="en-US"/>
          </a:p>
        </p:txBody>
      </p:sp>
    </p:spTree>
    <p:extLst>
      <p:ext uri="{BB962C8B-B14F-4D97-AF65-F5344CB8AC3E}">
        <p14:creationId xmlns:p14="http://schemas.microsoft.com/office/powerpoint/2010/main" val="23621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endParaRPr lang="en-US" altLang="en-US"/>
          </a:p>
        </p:txBody>
      </p:sp>
      <p:sp>
        <p:nvSpPr>
          <p:cNvPr id="19460" name="Slide Number Placeholder 3"/>
          <p:cNvSpPr>
            <a:spLocks noGrp="1"/>
          </p:cNvSpPr>
          <p:nvPr>
            <p:ph type="sldNum" sz="quarter" idx="5"/>
          </p:nvPr>
        </p:nvSpPr>
        <p:spPr>
          <a:noFill/>
        </p:spPr>
        <p:txBody>
          <a:bodyPr/>
          <a:lstStyle>
            <a:lvl1pPr defTabSz="893761">
              <a:defRPr>
                <a:solidFill>
                  <a:schemeClr val="tx1"/>
                </a:solidFill>
                <a:latin typeface="Arial" panose="020B0604020202020204" pitchFamily="34" charset="0"/>
              </a:defRPr>
            </a:lvl1pPr>
            <a:lvl2pPr marL="713788" indent="-274535" defTabSz="893761">
              <a:defRPr>
                <a:solidFill>
                  <a:schemeClr val="tx1"/>
                </a:solidFill>
                <a:latin typeface="Arial" panose="020B0604020202020204" pitchFamily="34" charset="0"/>
              </a:defRPr>
            </a:lvl2pPr>
            <a:lvl3pPr marL="1098136" indent="-219628" defTabSz="893761">
              <a:defRPr>
                <a:solidFill>
                  <a:schemeClr val="tx1"/>
                </a:solidFill>
                <a:latin typeface="Arial" panose="020B0604020202020204" pitchFamily="34" charset="0"/>
              </a:defRPr>
            </a:lvl3pPr>
            <a:lvl4pPr marL="1537391" indent="-219628" defTabSz="893761">
              <a:defRPr>
                <a:solidFill>
                  <a:schemeClr val="tx1"/>
                </a:solidFill>
                <a:latin typeface="Arial" panose="020B0604020202020204" pitchFamily="34" charset="0"/>
              </a:defRPr>
            </a:lvl4pPr>
            <a:lvl5pPr marL="1976644" indent="-219628" defTabSz="893761">
              <a:defRPr>
                <a:solidFill>
                  <a:schemeClr val="tx1"/>
                </a:solidFill>
                <a:latin typeface="Arial" panose="020B0604020202020204" pitchFamily="34" charset="0"/>
              </a:defRPr>
            </a:lvl5pPr>
            <a:lvl6pPr marL="2415899" indent="-219628" defTabSz="893761" eaLnBrk="0" fontAlgn="base" hangingPunct="0">
              <a:spcBef>
                <a:spcPct val="0"/>
              </a:spcBef>
              <a:spcAft>
                <a:spcPct val="0"/>
              </a:spcAft>
              <a:defRPr>
                <a:solidFill>
                  <a:schemeClr val="tx1"/>
                </a:solidFill>
                <a:latin typeface="Arial" panose="020B0604020202020204" pitchFamily="34" charset="0"/>
              </a:defRPr>
            </a:lvl6pPr>
            <a:lvl7pPr marL="2855153" indent="-219628" defTabSz="893761" eaLnBrk="0" fontAlgn="base" hangingPunct="0">
              <a:spcBef>
                <a:spcPct val="0"/>
              </a:spcBef>
              <a:spcAft>
                <a:spcPct val="0"/>
              </a:spcAft>
              <a:defRPr>
                <a:solidFill>
                  <a:schemeClr val="tx1"/>
                </a:solidFill>
                <a:latin typeface="Arial" panose="020B0604020202020204" pitchFamily="34" charset="0"/>
              </a:defRPr>
            </a:lvl7pPr>
            <a:lvl8pPr marL="3294407" indent="-219628" defTabSz="893761" eaLnBrk="0" fontAlgn="base" hangingPunct="0">
              <a:spcBef>
                <a:spcPct val="0"/>
              </a:spcBef>
              <a:spcAft>
                <a:spcPct val="0"/>
              </a:spcAft>
              <a:defRPr>
                <a:solidFill>
                  <a:schemeClr val="tx1"/>
                </a:solidFill>
                <a:latin typeface="Arial" panose="020B0604020202020204" pitchFamily="34" charset="0"/>
              </a:defRPr>
            </a:lvl8pPr>
            <a:lvl9pPr marL="3733661" indent="-219628" defTabSz="893761" eaLnBrk="0" fontAlgn="base" hangingPunct="0">
              <a:spcBef>
                <a:spcPct val="0"/>
              </a:spcBef>
              <a:spcAft>
                <a:spcPct val="0"/>
              </a:spcAft>
              <a:defRPr>
                <a:solidFill>
                  <a:schemeClr val="tx1"/>
                </a:solidFill>
                <a:latin typeface="Arial" panose="020B0604020202020204" pitchFamily="34" charset="0"/>
              </a:defRPr>
            </a:lvl9pPr>
          </a:lstStyle>
          <a:p>
            <a:fld id="{A9084C0B-67AD-4A72-AD2D-989FAC5F2417}" type="slidenum">
              <a:rPr lang="en-US" altLang="en-US" smtClean="0"/>
              <a:pPr/>
              <a:t>7</a:t>
            </a:fld>
            <a:endParaRPr lang="en-US" altLang="en-US"/>
          </a:p>
        </p:txBody>
      </p:sp>
    </p:spTree>
    <p:extLst>
      <p:ext uri="{BB962C8B-B14F-4D97-AF65-F5344CB8AC3E}">
        <p14:creationId xmlns:p14="http://schemas.microsoft.com/office/powerpoint/2010/main" val="201283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3CE2B7-49F2-4D5E-B40A-22F8E8146683}" type="slidenum">
              <a:rPr lang="en-US" smtClean="0"/>
              <a:pPr/>
              <a:t>9</a:t>
            </a:fld>
            <a:endParaRPr lang="en-US" dirty="0"/>
          </a:p>
        </p:txBody>
      </p:sp>
    </p:spTree>
    <p:extLst>
      <p:ext uri="{BB962C8B-B14F-4D97-AF65-F5344CB8AC3E}">
        <p14:creationId xmlns:p14="http://schemas.microsoft.com/office/powerpoint/2010/main" val="1964760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3CE2B7-49F2-4D5E-B40A-22F8E8146683}" type="slidenum">
              <a:rPr lang="en-US" smtClean="0"/>
              <a:pPr/>
              <a:t>10</a:t>
            </a:fld>
            <a:endParaRPr lang="en-US" dirty="0"/>
          </a:p>
        </p:txBody>
      </p:sp>
    </p:spTree>
    <p:extLst>
      <p:ext uri="{BB962C8B-B14F-4D97-AF65-F5344CB8AC3E}">
        <p14:creationId xmlns:p14="http://schemas.microsoft.com/office/powerpoint/2010/main" val="1888931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3CE2B7-49F2-4D5E-B40A-22F8E8146683}" type="slidenum">
              <a:rPr lang="en-US" smtClean="0"/>
              <a:pPr/>
              <a:t>11</a:t>
            </a:fld>
            <a:endParaRPr lang="en-US" dirty="0"/>
          </a:p>
        </p:txBody>
      </p:sp>
    </p:spTree>
    <p:extLst>
      <p:ext uri="{BB962C8B-B14F-4D97-AF65-F5344CB8AC3E}">
        <p14:creationId xmlns:p14="http://schemas.microsoft.com/office/powerpoint/2010/main" val="863860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3CE2B7-49F2-4D5E-B40A-22F8E8146683}" type="slidenum">
              <a:rPr lang="en-US" smtClean="0"/>
              <a:pPr/>
              <a:t>12</a:t>
            </a:fld>
            <a:endParaRPr lang="en-US" dirty="0"/>
          </a:p>
        </p:txBody>
      </p:sp>
    </p:spTree>
    <p:extLst>
      <p:ext uri="{BB962C8B-B14F-4D97-AF65-F5344CB8AC3E}">
        <p14:creationId xmlns:p14="http://schemas.microsoft.com/office/powerpoint/2010/main" val="1229193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3CE2B7-49F2-4D5E-B40A-22F8E8146683}" type="slidenum">
              <a:rPr lang="en-US" smtClean="0"/>
              <a:pPr/>
              <a:t>14</a:t>
            </a:fld>
            <a:endParaRPr lang="en-US" dirty="0"/>
          </a:p>
        </p:txBody>
      </p:sp>
    </p:spTree>
    <p:extLst>
      <p:ext uri="{BB962C8B-B14F-4D97-AF65-F5344CB8AC3E}">
        <p14:creationId xmlns:p14="http://schemas.microsoft.com/office/powerpoint/2010/main" val="1722914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259" name="Picture 6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188" y="6276975"/>
            <a:ext cx="2011362" cy="365125"/>
          </a:xfrm>
          <a:prstGeom prst="rect">
            <a:avLst/>
          </a:prstGeom>
          <a:noFill/>
          <a:extLst>
            <a:ext uri="{909E8E84-426E-40DD-AFC4-6F175D3DCCD1}">
              <a14:hiddenFill xmlns:a14="http://schemas.microsoft.com/office/drawing/2010/main">
                <a:solidFill>
                  <a:srgbClr val="FFFFFF"/>
                </a:solidFill>
              </a14:hiddenFill>
            </a:ext>
          </a:extLst>
        </p:spPr>
      </p:pic>
      <p:sp>
        <p:nvSpPr>
          <p:cNvPr id="8197" name="Rectangle 5"/>
          <p:cNvSpPr>
            <a:spLocks noGrp="1" noChangeArrowheads="1"/>
          </p:cNvSpPr>
          <p:nvPr>
            <p:ph type="ctrTitle"/>
          </p:nvPr>
        </p:nvSpPr>
        <p:spPr>
          <a:xfrm>
            <a:off x="903288" y="1670050"/>
            <a:ext cx="7773987" cy="1143000"/>
          </a:xfrm>
        </p:spPr>
        <p:txBody>
          <a:bodyPr/>
          <a:lstStyle>
            <a:lvl1pPr>
              <a:defRPr/>
            </a:lvl1pPr>
          </a:lstStyle>
          <a:p>
            <a:pPr lvl="0"/>
            <a:r>
              <a:rPr lang="en-US" altLang="en-US" noProof="0"/>
              <a:t>Click to edit Master title style</a:t>
            </a:r>
          </a:p>
        </p:txBody>
      </p:sp>
      <p:sp>
        <p:nvSpPr>
          <p:cNvPr id="8198" name="Rectangle 6"/>
          <p:cNvSpPr>
            <a:spLocks noGrp="1" noChangeArrowheads="1"/>
          </p:cNvSpPr>
          <p:nvPr>
            <p:ph type="subTitle" idx="1"/>
          </p:nvPr>
        </p:nvSpPr>
        <p:spPr>
          <a:xfrm>
            <a:off x="903288" y="2984500"/>
            <a:ext cx="7773987" cy="1752600"/>
          </a:xfrm>
        </p:spPr>
        <p:txBody>
          <a:bodyPr/>
          <a:lstStyle>
            <a:lvl1pPr marL="0" indent="0">
              <a:buFont typeface="Wingdings 3" panose="05040102010807070707" pitchFamily="18" charset="2"/>
              <a:buNone/>
              <a:defRPr/>
            </a:lvl1pPr>
          </a:lstStyle>
          <a:p>
            <a:pPr lvl="0"/>
            <a:r>
              <a:rPr lang="en-US" altLang="en-US" noProof="0"/>
              <a:t>Click to edit Master subtitle style</a:t>
            </a:r>
          </a:p>
        </p:txBody>
      </p:sp>
      <p:sp>
        <p:nvSpPr>
          <p:cNvPr id="8212" name="Text Box 20"/>
          <p:cNvSpPr txBox="1">
            <a:spLocks noChangeArrowheads="1"/>
          </p:cNvSpPr>
          <p:nvPr userDrawn="1"/>
        </p:nvSpPr>
        <p:spPr bwMode="auto">
          <a:xfrm rot="-5400000">
            <a:off x="7906545" y="5606256"/>
            <a:ext cx="21764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dirty="0"/>
              <a:t>© Copyright, The Joint Commission</a:t>
            </a:r>
          </a:p>
        </p:txBody>
      </p:sp>
      <p:sp>
        <p:nvSpPr>
          <p:cNvPr id="8230" name="Freeform 38"/>
          <p:cNvSpPr>
            <a:spLocks/>
          </p:cNvSpPr>
          <p:nvPr userDrawn="1"/>
        </p:nvSpPr>
        <p:spPr bwMode="auto">
          <a:xfrm>
            <a:off x="103188" y="1028700"/>
            <a:ext cx="914400" cy="914400"/>
          </a:xfrm>
          <a:custGeom>
            <a:avLst/>
            <a:gdLst>
              <a:gd name="T0" fmla="*/ 0 w 576"/>
              <a:gd name="T1" fmla="*/ 0 h 576"/>
              <a:gd name="T2" fmla="*/ 576 w 576"/>
              <a:gd name="T3" fmla="*/ 0 h 576"/>
              <a:gd name="T4" fmla="*/ 0 w 576"/>
              <a:gd name="T5" fmla="*/ 576 h 576"/>
              <a:gd name="T6" fmla="*/ 0 w 576"/>
              <a:gd name="T7" fmla="*/ 0 h 576"/>
            </a:gdLst>
            <a:ahLst/>
            <a:cxnLst>
              <a:cxn ang="0">
                <a:pos x="T0" y="T1"/>
              </a:cxn>
              <a:cxn ang="0">
                <a:pos x="T2" y="T3"/>
              </a:cxn>
              <a:cxn ang="0">
                <a:pos x="T4" y="T5"/>
              </a:cxn>
              <a:cxn ang="0">
                <a:pos x="T6" y="T7"/>
              </a:cxn>
            </a:cxnLst>
            <a:rect l="0" t="0" r="r" b="b"/>
            <a:pathLst>
              <a:path w="576" h="576">
                <a:moveTo>
                  <a:pt x="0" y="0"/>
                </a:moveTo>
                <a:lnTo>
                  <a:pt x="576" y="0"/>
                </a:lnTo>
                <a:lnTo>
                  <a:pt x="0" y="576"/>
                </a:lnTo>
                <a:lnTo>
                  <a:pt x="0" y="0"/>
                </a:lnTo>
                <a:close/>
              </a:path>
            </a:pathLst>
          </a:custGeom>
          <a:solidFill>
            <a:srgbClr val="E3B11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wrap="none" anchor="ctr"/>
          <a:lstStyle/>
          <a:p>
            <a:endParaRPr lang="en-US" dirty="0"/>
          </a:p>
        </p:txBody>
      </p:sp>
      <p:sp>
        <p:nvSpPr>
          <p:cNvPr id="8267" name="Freeform 75"/>
          <p:cNvSpPr>
            <a:spLocks/>
          </p:cNvSpPr>
          <p:nvPr userDrawn="1"/>
        </p:nvSpPr>
        <p:spPr bwMode="auto">
          <a:xfrm>
            <a:off x="1588" y="923925"/>
            <a:ext cx="914400" cy="914400"/>
          </a:xfrm>
          <a:custGeom>
            <a:avLst/>
            <a:gdLst>
              <a:gd name="T0" fmla="*/ 0 w 576"/>
              <a:gd name="T1" fmla="*/ 0 h 576"/>
              <a:gd name="T2" fmla="*/ 576 w 576"/>
              <a:gd name="T3" fmla="*/ 0 h 576"/>
              <a:gd name="T4" fmla="*/ 0 w 576"/>
              <a:gd name="T5" fmla="*/ 576 h 576"/>
              <a:gd name="T6" fmla="*/ 0 w 576"/>
              <a:gd name="T7" fmla="*/ 0 h 576"/>
            </a:gdLst>
            <a:ahLst/>
            <a:cxnLst>
              <a:cxn ang="0">
                <a:pos x="T0" y="T1"/>
              </a:cxn>
              <a:cxn ang="0">
                <a:pos x="T2" y="T3"/>
              </a:cxn>
              <a:cxn ang="0">
                <a:pos x="T4" y="T5"/>
              </a:cxn>
              <a:cxn ang="0">
                <a:pos x="T6" y="T7"/>
              </a:cxn>
            </a:cxnLst>
            <a:rect l="0" t="0" r="r" b="b"/>
            <a:pathLst>
              <a:path w="576" h="576">
                <a:moveTo>
                  <a:pt x="0" y="0"/>
                </a:moveTo>
                <a:lnTo>
                  <a:pt x="576" y="0"/>
                </a:lnTo>
                <a:lnTo>
                  <a:pt x="0" y="576"/>
                </a:lnTo>
                <a:lnTo>
                  <a:pt x="0" y="0"/>
                </a:lnTo>
                <a:close/>
              </a:path>
            </a:pathLst>
          </a:custGeom>
          <a:solidFill>
            <a:srgbClr val="00478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wrap="none" anchor="ctr"/>
          <a:lstStyle/>
          <a:p>
            <a:endParaRPr lang="en-US" dirty="0"/>
          </a:p>
        </p:txBody>
      </p:sp>
      <p:sp>
        <p:nvSpPr>
          <p:cNvPr id="8" name="Text Box 19"/>
          <p:cNvSpPr txBox="1">
            <a:spLocks noChangeArrowheads="1"/>
          </p:cNvSpPr>
          <p:nvPr userDrawn="1"/>
        </p:nvSpPr>
        <p:spPr bwMode="auto">
          <a:xfrm>
            <a:off x="5156200" y="6380163"/>
            <a:ext cx="35210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fld id="{2CD33633-E3FA-48B7-8E0A-C564AFD1EB94}" type="slidenum">
              <a:rPr lang="en-US" altLang="en-US" sz="1200" smtClean="0"/>
              <a:pPr algn="r"/>
              <a:t>‹#›</a:t>
            </a:fld>
            <a:endParaRPr lang="en-US" altLang="en-US" sz="12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5509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0688" y="211138"/>
            <a:ext cx="1916112" cy="56308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7588" y="211138"/>
            <a:ext cx="5600700" cy="56308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773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315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365392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7588" y="1536700"/>
            <a:ext cx="3757612" cy="4305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27600" y="1536700"/>
            <a:ext cx="3759200" cy="4305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7813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6418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89186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064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3115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45580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17588" y="211138"/>
            <a:ext cx="7659687"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017588" y="1536700"/>
            <a:ext cx="7669212" cy="430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43" name="Text Box 19"/>
          <p:cNvSpPr txBox="1">
            <a:spLocks noChangeArrowheads="1"/>
          </p:cNvSpPr>
          <p:nvPr userDrawn="1"/>
        </p:nvSpPr>
        <p:spPr bwMode="auto">
          <a:xfrm>
            <a:off x="5156200" y="6380163"/>
            <a:ext cx="35210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fld id="{2CD33633-E3FA-48B7-8E0A-C564AFD1EB94}" type="slidenum">
              <a:rPr lang="en-US" altLang="en-US" sz="1200" smtClean="0"/>
              <a:pPr algn="r"/>
              <a:t>‹#›</a:t>
            </a:fld>
            <a:endParaRPr lang="en-US" altLang="en-US" sz="1200" dirty="0"/>
          </a:p>
        </p:txBody>
      </p:sp>
      <p:sp>
        <p:nvSpPr>
          <p:cNvPr id="1044" name="Text Box 20"/>
          <p:cNvSpPr txBox="1">
            <a:spLocks noChangeArrowheads="1"/>
          </p:cNvSpPr>
          <p:nvPr userDrawn="1"/>
        </p:nvSpPr>
        <p:spPr bwMode="auto">
          <a:xfrm rot="-5400000">
            <a:off x="7931945" y="5606256"/>
            <a:ext cx="21764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dirty="0"/>
              <a:t>© Copyright, The Joint Commission</a:t>
            </a:r>
          </a:p>
        </p:txBody>
      </p:sp>
      <p:pic>
        <p:nvPicPr>
          <p:cNvPr id="1078" name="Picture 5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3188" y="6276975"/>
            <a:ext cx="2011362" cy="365125"/>
          </a:xfrm>
          <a:prstGeom prst="rect">
            <a:avLst/>
          </a:prstGeom>
          <a:noFill/>
          <a:extLst>
            <a:ext uri="{909E8E84-426E-40DD-AFC4-6F175D3DCCD1}">
              <a14:hiddenFill xmlns:a14="http://schemas.microsoft.com/office/drawing/2010/main">
                <a:solidFill>
                  <a:srgbClr val="FFFFFF"/>
                </a:solidFill>
              </a14:hiddenFill>
            </a:ext>
          </a:extLst>
        </p:spPr>
      </p:pic>
      <p:sp>
        <p:nvSpPr>
          <p:cNvPr id="1083" name="Freeform 59"/>
          <p:cNvSpPr>
            <a:spLocks/>
          </p:cNvSpPr>
          <p:nvPr userDrawn="1"/>
        </p:nvSpPr>
        <p:spPr bwMode="auto">
          <a:xfrm>
            <a:off x="103188" y="1028700"/>
            <a:ext cx="914400" cy="914400"/>
          </a:xfrm>
          <a:custGeom>
            <a:avLst/>
            <a:gdLst>
              <a:gd name="T0" fmla="*/ 0 w 576"/>
              <a:gd name="T1" fmla="*/ 0 h 576"/>
              <a:gd name="T2" fmla="*/ 576 w 576"/>
              <a:gd name="T3" fmla="*/ 0 h 576"/>
              <a:gd name="T4" fmla="*/ 0 w 576"/>
              <a:gd name="T5" fmla="*/ 576 h 576"/>
              <a:gd name="T6" fmla="*/ 0 w 576"/>
              <a:gd name="T7" fmla="*/ 0 h 576"/>
            </a:gdLst>
            <a:ahLst/>
            <a:cxnLst>
              <a:cxn ang="0">
                <a:pos x="T0" y="T1"/>
              </a:cxn>
              <a:cxn ang="0">
                <a:pos x="T2" y="T3"/>
              </a:cxn>
              <a:cxn ang="0">
                <a:pos x="T4" y="T5"/>
              </a:cxn>
              <a:cxn ang="0">
                <a:pos x="T6" y="T7"/>
              </a:cxn>
            </a:cxnLst>
            <a:rect l="0" t="0" r="r" b="b"/>
            <a:pathLst>
              <a:path w="576" h="576">
                <a:moveTo>
                  <a:pt x="0" y="0"/>
                </a:moveTo>
                <a:lnTo>
                  <a:pt x="576" y="0"/>
                </a:lnTo>
                <a:lnTo>
                  <a:pt x="0" y="576"/>
                </a:lnTo>
                <a:lnTo>
                  <a:pt x="0" y="0"/>
                </a:lnTo>
                <a:close/>
              </a:path>
            </a:pathLst>
          </a:custGeom>
          <a:solidFill>
            <a:srgbClr val="E3B11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45791" dir="2021404" algn="ctr" rotWithShape="0">
                    <a:schemeClr val="bg2"/>
                  </a:outerShdw>
                </a:effectLst>
              </a14:hiddenEffects>
            </a:ext>
          </a:extLst>
        </p:spPr>
        <p:txBody>
          <a:bodyPr wrap="none" anchor="ctr"/>
          <a:lstStyle/>
          <a:p>
            <a:endParaRPr lang="en-US" dirty="0"/>
          </a:p>
        </p:txBody>
      </p:sp>
      <p:sp>
        <p:nvSpPr>
          <p:cNvPr id="1086" name="Freeform 62"/>
          <p:cNvSpPr>
            <a:spLocks/>
          </p:cNvSpPr>
          <p:nvPr userDrawn="1"/>
        </p:nvSpPr>
        <p:spPr bwMode="auto">
          <a:xfrm>
            <a:off x="1588" y="941388"/>
            <a:ext cx="914400" cy="914400"/>
          </a:xfrm>
          <a:custGeom>
            <a:avLst/>
            <a:gdLst>
              <a:gd name="T0" fmla="*/ 0 w 576"/>
              <a:gd name="T1" fmla="*/ 0 h 576"/>
              <a:gd name="T2" fmla="*/ 576 w 576"/>
              <a:gd name="T3" fmla="*/ 0 h 576"/>
              <a:gd name="T4" fmla="*/ 0 w 576"/>
              <a:gd name="T5" fmla="*/ 576 h 576"/>
              <a:gd name="T6" fmla="*/ 0 w 576"/>
              <a:gd name="T7" fmla="*/ 0 h 576"/>
            </a:gdLst>
            <a:ahLst/>
            <a:cxnLst>
              <a:cxn ang="0">
                <a:pos x="T0" y="T1"/>
              </a:cxn>
              <a:cxn ang="0">
                <a:pos x="T2" y="T3"/>
              </a:cxn>
              <a:cxn ang="0">
                <a:pos x="T4" y="T5"/>
              </a:cxn>
              <a:cxn ang="0">
                <a:pos x="T6" y="T7"/>
              </a:cxn>
            </a:cxnLst>
            <a:rect l="0" t="0" r="r" b="b"/>
            <a:pathLst>
              <a:path w="576" h="576">
                <a:moveTo>
                  <a:pt x="0" y="0"/>
                </a:moveTo>
                <a:lnTo>
                  <a:pt x="576" y="0"/>
                </a:lnTo>
                <a:lnTo>
                  <a:pt x="0" y="576"/>
                </a:lnTo>
                <a:lnTo>
                  <a:pt x="0" y="0"/>
                </a:lnTo>
                <a:close/>
              </a:path>
            </a:pathLst>
          </a:custGeom>
          <a:solidFill>
            <a:srgbClr val="00478F"/>
          </a:solidFill>
          <a:ln>
            <a:noFill/>
          </a:ln>
          <a:effectLs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anose="020B0604020202020204" pitchFamily="34" charset="0"/>
        </a:defRPr>
      </a:lvl2pPr>
      <a:lvl3pPr algn="l" rtl="0" fontAlgn="base">
        <a:spcBef>
          <a:spcPct val="0"/>
        </a:spcBef>
        <a:spcAft>
          <a:spcPct val="0"/>
        </a:spcAft>
        <a:defRPr sz="4000">
          <a:solidFill>
            <a:schemeClr val="tx2"/>
          </a:solidFill>
          <a:latin typeface="Arial" panose="020B0604020202020204" pitchFamily="34" charset="0"/>
        </a:defRPr>
      </a:lvl3pPr>
      <a:lvl4pPr algn="l" rtl="0" fontAlgn="base">
        <a:spcBef>
          <a:spcPct val="0"/>
        </a:spcBef>
        <a:spcAft>
          <a:spcPct val="0"/>
        </a:spcAft>
        <a:defRPr sz="4000">
          <a:solidFill>
            <a:schemeClr val="tx2"/>
          </a:solidFill>
          <a:latin typeface="Arial" panose="020B0604020202020204" pitchFamily="34" charset="0"/>
        </a:defRPr>
      </a:lvl4pPr>
      <a:lvl5pPr algn="l" rtl="0" fontAlgn="base">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rgbClr val="00478F"/>
        </a:buClr>
        <a:buFont typeface="Wingdings 3" panose="05040102010807070707" pitchFamily="18" charset="2"/>
        <a:buChar char="z"/>
        <a:defRPr sz="3200" kern="1200">
          <a:solidFill>
            <a:schemeClr val="tx1"/>
          </a:solidFill>
          <a:latin typeface="+mn-lt"/>
          <a:ea typeface="+mn-ea"/>
          <a:cs typeface="+mn-cs"/>
        </a:defRPr>
      </a:lvl1pPr>
      <a:lvl2pPr marL="742950" indent="-285750" algn="l" rtl="0" fontAlgn="base">
        <a:spcBef>
          <a:spcPct val="20000"/>
        </a:spcBef>
        <a:spcAft>
          <a:spcPct val="0"/>
        </a:spcAft>
        <a:buClr>
          <a:srgbClr val="C21D1F"/>
        </a:buClr>
        <a:buChar char="–"/>
        <a:defRPr sz="2800" kern="1200">
          <a:solidFill>
            <a:schemeClr val="tx1"/>
          </a:solidFill>
          <a:latin typeface="+mn-lt"/>
          <a:ea typeface="+mn-ea"/>
          <a:cs typeface="+mn-cs"/>
        </a:defRPr>
      </a:lvl2pPr>
      <a:lvl3pPr marL="1085850" indent="-228600" algn="l" rtl="0" fontAlgn="base">
        <a:spcBef>
          <a:spcPct val="20000"/>
        </a:spcBef>
        <a:spcAft>
          <a:spcPct val="0"/>
        </a:spcAft>
        <a:buClr>
          <a:srgbClr val="C21D1F"/>
        </a:buClr>
        <a:buChar char="–"/>
        <a:defRPr sz="2800" kern="1200">
          <a:solidFill>
            <a:schemeClr val="tx1"/>
          </a:solidFill>
          <a:latin typeface="+mn-lt"/>
          <a:ea typeface="+mn-ea"/>
          <a:cs typeface="+mn-cs"/>
        </a:defRPr>
      </a:lvl3pPr>
      <a:lvl4pPr marL="1428750" indent="-228600" algn="l" rtl="0" fontAlgn="base">
        <a:spcBef>
          <a:spcPct val="20000"/>
        </a:spcBef>
        <a:spcAft>
          <a:spcPct val="0"/>
        </a:spcAft>
        <a:buClr>
          <a:srgbClr val="C21D1F"/>
        </a:buClr>
        <a:buChar char="–"/>
        <a:defRPr sz="2800" kern="1200">
          <a:solidFill>
            <a:schemeClr val="tx1"/>
          </a:solidFill>
          <a:latin typeface="+mn-lt"/>
          <a:ea typeface="+mn-ea"/>
          <a:cs typeface="+mn-cs"/>
        </a:defRPr>
      </a:lvl4pPr>
      <a:lvl5pPr marL="1771650" indent="-228600" algn="l" rtl="0" fontAlgn="base">
        <a:spcBef>
          <a:spcPct val="20000"/>
        </a:spcBef>
        <a:spcAft>
          <a:spcPct val="0"/>
        </a:spcAft>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jointcommission.org/issu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1261539" y="1515192"/>
            <a:ext cx="7474688" cy="3708400"/>
          </a:xfrm>
        </p:spPr>
        <p:txBody>
          <a:bodyPr/>
          <a:lstStyle/>
          <a:p>
            <a:pPr algn="ctr" eaLnBrk="1" hangingPunct="1">
              <a:defRPr/>
            </a:pPr>
            <a:r>
              <a:rPr lang="en-US" i="1" dirty="0">
                <a:solidFill>
                  <a:schemeClr val="accent2"/>
                </a:solidFill>
              </a:rPr>
              <a:t>2017 </a:t>
            </a:r>
            <a:r>
              <a:rPr lang="en-US" i="1" dirty="0" smtClean="0">
                <a:solidFill>
                  <a:schemeClr val="accent2"/>
                </a:solidFill>
              </a:rPr>
              <a:t>Updates</a:t>
            </a:r>
            <a:r>
              <a:rPr lang="en-US" sz="5400" i="1" cap="all" dirty="0">
                <a:solidFill>
                  <a:schemeClr val="accent2"/>
                </a:solidFill>
              </a:rPr>
              <a:t/>
            </a:r>
            <a:br>
              <a:rPr lang="en-US" sz="5400" i="1" cap="all" dirty="0">
                <a:solidFill>
                  <a:schemeClr val="accent2"/>
                </a:solidFill>
              </a:rPr>
            </a:br>
            <a:endParaRPr lang="en-US" dirty="0">
              <a:solidFill>
                <a:schemeClr val="accent2"/>
              </a:solidFill>
            </a:endParaRPr>
          </a:p>
        </p:txBody>
      </p:sp>
      <p:sp>
        <p:nvSpPr>
          <p:cNvPr id="5123" name="Text Box 3"/>
          <p:cNvSpPr txBox="1">
            <a:spLocks noChangeArrowheads="1"/>
          </p:cNvSpPr>
          <p:nvPr/>
        </p:nvSpPr>
        <p:spPr bwMode="auto">
          <a:xfrm>
            <a:off x="5404920" y="5813907"/>
            <a:ext cx="3331308" cy="866293"/>
          </a:xfrm>
          <a:prstGeom prst="rect">
            <a:avLst/>
          </a:prstGeom>
          <a:noFill/>
          <a:ln w="9525">
            <a:noFill/>
            <a:miter lim="800000"/>
            <a:headEnd/>
            <a:tailEnd/>
          </a:ln>
        </p:spPr>
        <p:txBody>
          <a:bodyPr wrap="square">
            <a:noAutofit/>
          </a:bodyPr>
          <a:lstStyle/>
          <a:p>
            <a:pPr algn="r">
              <a:spcBef>
                <a:spcPct val="50000"/>
              </a:spcBef>
            </a:pPr>
            <a:r>
              <a:rPr lang="en-US" dirty="0" smtClean="0">
                <a:solidFill>
                  <a:srgbClr val="002060"/>
                </a:solidFill>
                <a:latin typeface="Calibri" panose="020F0502020204030204" pitchFamily="34" charset="0"/>
              </a:rPr>
              <a:t>Herman A. McKenzie, MBA,CHSP </a:t>
            </a:r>
            <a:r>
              <a:rPr lang="en-US" sz="1600" dirty="0">
                <a:solidFill>
                  <a:srgbClr val="002060"/>
                </a:solidFill>
                <a:latin typeface="Calibri" panose="020F0502020204030204" pitchFamily="34" charset="0"/>
              </a:rPr>
              <a:t/>
            </a:r>
            <a:br>
              <a:rPr lang="en-US" sz="1600" dirty="0">
                <a:solidFill>
                  <a:srgbClr val="002060"/>
                </a:solidFill>
                <a:latin typeface="Calibri" panose="020F0502020204030204" pitchFamily="34" charset="0"/>
              </a:rPr>
            </a:br>
            <a:r>
              <a:rPr lang="en-US" sz="1600" dirty="0">
                <a:solidFill>
                  <a:srgbClr val="002060"/>
                </a:solidFill>
                <a:latin typeface="Calibri" panose="020F0502020204030204" pitchFamily="34" charset="0"/>
              </a:rPr>
              <a:t>Department of Engineering </a:t>
            </a:r>
          </a:p>
        </p:txBody>
      </p:sp>
      <p:sp>
        <p:nvSpPr>
          <p:cNvPr id="5125" name="Line 5"/>
          <p:cNvSpPr>
            <a:spLocks noChangeShapeType="1"/>
          </p:cNvSpPr>
          <p:nvPr/>
        </p:nvSpPr>
        <p:spPr bwMode="auto">
          <a:xfrm>
            <a:off x="1468196" y="2405549"/>
            <a:ext cx="6713538" cy="0"/>
          </a:xfrm>
          <a:prstGeom prst="line">
            <a:avLst/>
          </a:prstGeom>
          <a:noFill/>
          <a:ln w="38100" cmpd="dbl">
            <a:solidFill>
              <a:srgbClr val="800000"/>
            </a:solidFill>
            <a:round/>
            <a:headEnd/>
            <a:tailEnd/>
          </a:ln>
        </p:spPr>
        <p:txBody>
          <a:bodyPr/>
          <a:lstStyle/>
          <a:p>
            <a:endParaRPr lang="en-US"/>
          </a:p>
        </p:txBody>
      </p:sp>
    </p:spTree>
    <p:extLst>
      <p:ext uri="{BB962C8B-B14F-4D97-AF65-F5344CB8AC3E}">
        <p14:creationId xmlns:p14="http://schemas.microsoft.com/office/powerpoint/2010/main" val="600985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4298" y="35622"/>
            <a:ext cx="8148115" cy="993078"/>
          </a:xfrm>
        </p:spPr>
        <p:txBody>
          <a:bodyPr/>
          <a:lstStyle/>
          <a:p>
            <a:r>
              <a:rPr lang="en-US" sz="3600" i="1" dirty="0">
                <a:solidFill>
                  <a:schemeClr val="accent2"/>
                </a:solidFill>
              </a:rPr>
              <a:t>What is Clarification?</a:t>
            </a:r>
          </a:p>
        </p:txBody>
      </p:sp>
      <p:sp>
        <p:nvSpPr>
          <p:cNvPr id="4" name="Content Placeholder 3"/>
          <p:cNvSpPr>
            <a:spLocks noGrp="1"/>
          </p:cNvSpPr>
          <p:nvPr>
            <p:ph idx="1"/>
          </p:nvPr>
        </p:nvSpPr>
        <p:spPr>
          <a:xfrm>
            <a:off x="712788" y="1775533"/>
            <a:ext cx="7756510" cy="4481333"/>
          </a:xfrm>
        </p:spPr>
        <p:txBody>
          <a:bodyPr/>
          <a:lstStyle/>
          <a:p>
            <a:pPr marL="0" indent="0" algn="ctr">
              <a:buNone/>
            </a:pPr>
            <a:r>
              <a:rPr lang="en-US" sz="3200" dirty="0"/>
              <a:t>“After a survey event, organizations have </a:t>
            </a:r>
            <a:br>
              <a:rPr lang="en-US" sz="3200" dirty="0"/>
            </a:br>
            <a:r>
              <a:rPr lang="en-US" sz="3200" dirty="0"/>
              <a:t>the opportunity to submit clarifying ESC if </a:t>
            </a:r>
            <a:br>
              <a:rPr lang="en-US" sz="3200" dirty="0"/>
            </a:br>
            <a:r>
              <a:rPr lang="en-US" sz="3200" dirty="0"/>
              <a:t>they believe that their organization was in compliance with a particular standard </a:t>
            </a:r>
            <a:br>
              <a:rPr lang="en-US" sz="3200" dirty="0"/>
            </a:br>
            <a:r>
              <a:rPr lang="en-US" sz="3200" dirty="0"/>
              <a:t>at the time of Survey.” </a:t>
            </a:r>
          </a:p>
          <a:p>
            <a:pPr marL="0" indent="0" algn="r">
              <a:buNone/>
            </a:pPr>
            <a:r>
              <a:rPr lang="en-US" dirty="0">
                <a:solidFill>
                  <a:schemeClr val="accent2"/>
                </a:solidFill>
              </a:rPr>
              <a:t>ACC-60</a:t>
            </a:r>
          </a:p>
          <a:p>
            <a:endParaRPr lang="en-US" dirty="0"/>
          </a:p>
        </p:txBody>
      </p:sp>
    </p:spTree>
    <p:extLst>
      <p:ext uri="{BB962C8B-B14F-4D97-AF65-F5344CB8AC3E}">
        <p14:creationId xmlns:p14="http://schemas.microsoft.com/office/powerpoint/2010/main" val="2019184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03176" y="35622"/>
            <a:ext cx="8139237" cy="993078"/>
          </a:xfrm>
        </p:spPr>
        <p:txBody>
          <a:bodyPr/>
          <a:lstStyle/>
          <a:p>
            <a:r>
              <a:rPr lang="en-US" altLang="en-US" sz="3600" i="1" dirty="0">
                <a:solidFill>
                  <a:schemeClr val="accent2"/>
                </a:solidFill>
              </a:rPr>
              <a:t>Hospital Clarifications</a:t>
            </a:r>
          </a:p>
        </p:txBody>
      </p:sp>
      <p:sp>
        <p:nvSpPr>
          <p:cNvPr id="7171" name="Content Placeholder 2"/>
          <p:cNvSpPr>
            <a:spLocks noGrp="1"/>
          </p:cNvSpPr>
          <p:nvPr>
            <p:ph idx="1"/>
          </p:nvPr>
        </p:nvSpPr>
        <p:spPr>
          <a:xfrm>
            <a:off x="824930" y="1028700"/>
            <a:ext cx="7964487" cy="4847164"/>
          </a:xfrm>
        </p:spPr>
        <p:txBody>
          <a:bodyPr/>
          <a:lstStyle/>
          <a:p>
            <a:r>
              <a:rPr lang="en-US" altLang="en-US" dirty="0"/>
              <a:t>In  2016</a:t>
            </a:r>
          </a:p>
          <a:p>
            <a:pPr lvl="1"/>
            <a:r>
              <a:rPr lang="en-US" altLang="en-US" dirty="0"/>
              <a:t>50% of Hospital Accreditation Programs (HAP) request Clarifications</a:t>
            </a:r>
          </a:p>
          <a:p>
            <a:pPr lvl="1"/>
            <a:r>
              <a:rPr lang="en-US" altLang="en-US" dirty="0"/>
              <a:t>51% of HAP Clarifications are in the Environment of Care (EC) and Life Safety (LS) Chapters</a:t>
            </a:r>
          </a:p>
          <a:p>
            <a:pPr lvl="1"/>
            <a:r>
              <a:rPr lang="en-US" altLang="en-US" dirty="0"/>
              <a:t>Dominant clarification themes:</a:t>
            </a:r>
          </a:p>
          <a:p>
            <a:pPr lvl="2"/>
            <a:r>
              <a:rPr lang="en-US" altLang="en-US" dirty="0"/>
              <a:t>Lack of Documentation (65%)</a:t>
            </a:r>
          </a:p>
          <a:p>
            <a:pPr lvl="2"/>
            <a:r>
              <a:rPr lang="en-US" altLang="en-US" dirty="0"/>
              <a:t>Incorrect Findings</a:t>
            </a:r>
          </a:p>
          <a:p>
            <a:pPr lvl="2"/>
            <a:r>
              <a:rPr lang="en-US" altLang="en-US" dirty="0"/>
              <a:t>Survey Process Issues</a:t>
            </a:r>
          </a:p>
        </p:txBody>
      </p:sp>
    </p:spTree>
    <p:extLst>
      <p:ext uri="{BB962C8B-B14F-4D97-AF65-F5344CB8AC3E}">
        <p14:creationId xmlns:p14="http://schemas.microsoft.com/office/powerpoint/2010/main" val="10246644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94298" y="35622"/>
            <a:ext cx="8148115" cy="993078"/>
          </a:xfrm>
        </p:spPr>
        <p:txBody>
          <a:bodyPr/>
          <a:lstStyle/>
          <a:p>
            <a:r>
              <a:rPr lang="en-US" altLang="en-US" sz="3600" i="1" dirty="0">
                <a:solidFill>
                  <a:schemeClr val="accent2"/>
                </a:solidFill>
              </a:rPr>
              <a:t>Documentation</a:t>
            </a:r>
          </a:p>
        </p:txBody>
      </p:sp>
      <p:sp>
        <p:nvSpPr>
          <p:cNvPr id="3" name="Content Placeholder 2"/>
          <p:cNvSpPr>
            <a:spLocks noGrp="1"/>
          </p:cNvSpPr>
          <p:nvPr>
            <p:ph idx="1"/>
          </p:nvPr>
        </p:nvSpPr>
        <p:spPr>
          <a:xfrm>
            <a:off x="795083" y="1092708"/>
            <a:ext cx="8074597" cy="5353811"/>
          </a:xfrm>
        </p:spPr>
        <p:txBody>
          <a:bodyPr/>
          <a:lstStyle/>
          <a:p>
            <a:pPr>
              <a:spcAft>
                <a:spcPts val="0"/>
              </a:spcAft>
            </a:pPr>
            <a:r>
              <a:rPr lang="en-US" altLang="en-US" sz="2400" dirty="0"/>
              <a:t>Embedded in the EPs is the       icon</a:t>
            </a:r>
          </a:p>
          <a:p>
            <a:pPr>
              <a:spcAft>
                <a:spcPts val="0"/>
              </a:spcAft>
            </a:pPr>
            <a:r>
              <a:rPr lang="en-US" altLang="en-US" sz="2400" dirty="0"/>
              <a:t>NFPA</a:t>
            </a:r>
            <a:r>
              <a:rPr lang="en-US" altLang="en-US" sz="2400" dirty="0">
                <a:solidFill>
                  <a:srgbClr val="800000"/>
                </a:solidFill>
              </a:rPr>
              <a:t>*</a:t>
            </a:r>
            <a:r>
              <a:rPr lang="en-US" altLang="en-US" sz="2400" dirty="0"/>
              <a:t> requires documentation be available 				“</a:t>
            </a:r>
            <a:r>
              <a:rPr lang="en-US" altLang="en-US" sz="2400" i="1" dirty="0">
                <a:solidFill>
                  <a:srgbClr val="800000"/>
                </a:solidFill>
              </a:rPr>
              <a:t>UPON REQUEST</a:t>
            </a:r>
            <a:r>
              <a:rPr lang="en-US" altLang="en-US" sz="2400" dirty="0"/>
              <a:t>” </a:t>
            </a:r>
          </a:p>
          <a:p>
            <a:pPr lvl="1">
              <a:spcAft>
                <a:spcPts val="0"/>
              </a:spcAft>
            </a:pPr>
            <a:r>
              <a:rPr lang="en-US" sz="2400" i="1" dirty="0">
                <a:solidFill>
                  <a:srgbClr val="800000"/>
                </a:solidFill>
              </a:rPr>
              <a:t>*See NFPA 25-2011 4.3 and NFPA 72-2012 14.6.3.2</a:t>
            </a:r>
            <a:endParaRPr lang="en-US" altLang="en-US" sz="2400" dirty="0"/>
          </a:p>
          <a:p>
            <a:pPr>
              <a:spcAft>
                <a:spcPts val="0"/>
              </a:spcAft>
            </a:pPr>
            <a:r>
              <a:rPr lang="en-US" altLang="en-US" sz="2400" dirty="0"/>
              <a:t>Required Documents not available at the time of survey generate Requirements for Improvements (RFIs) that are not eligible for clarification</a:t>
            </a:r>
          </a:p>
          <a:p>
            <a:pPr lvl="1">
              <a:spcAft>
                <a:spcPts val="0"/>
              </a:spcAft>
            </a:pPr>
            <a:r>
              <a:rPr lang="en-US" sz="2400" dirty="0"/>
              <a:t>The organization should review the “</a:t>
            </a:r>
            <a:r>
              <a:rPr lang="en-US" sz="2400" i="1" u="sng" dirty="0">
                <a:solidFill>
                  <a:schemeClr val="accent2"/>
                </a:solidFill>
              </a:rPr>
              <a:t>Checklist of   Required Documentation</a:t>
            </a:r>
            <a:r>
              <a:rPr lang="en-US" sz="2400" dirty="0"/>
              <a:t>” prior to the start of survey</a:t>
            </a:r>
          </a:p>
          <a:p>
            <a:pPr lvl="1">
              <a:spcAft>
                <a:spcPts val="0"/>
              </a:spcAft>
            </a:pPr>
            <a:r>
              <a:rPr lang="en-US" sz="2400" dirty="0"/>
              <a:t>In off-survey years, discussion of Required Documentation during Intracycle Monitoring (ICM) events may occur</a:t>
            </a:r>
          </a:p>
          <a:p>
            <a:pPr lvl="1"/>
            <a:endParaRPr lang="en-US" altLang="en-US" dirty="0"/>
          </a:p>
        </p:txBody>
      </p:sp>
      <p:pic>
        <p:nvPicPr>
          <p:cNvPr id="4" name="image5.png"/>
          <p:cNvPicPr/>
          <p:nvPr/>
        </p:nvPicPr>
        <p:blipFill>
          <a:blip r:embed="rId3" cstate="print"/>
          <a:stretch>
            <a:fillRect/>
          </a:stretch>
        </p:blipFill>
        <p:spPr>
          <a:xfrm>
            <a:off x="5163151" y="1173731"/>
            <a:ext cx="375021" cy="311761"/>
          </a:xfrm>
          <a:prstGeom prst="rect">
            <a:avLst/>
          </a:prstGeom>
        </p:spPr>
      </p:pic>
    </p:spTree>
    <p:extLst>
      <p:ext uri="{BB962C8B-B14F-4D97-AF65-F5344CB8AC3E}">
        <p14:creationId xmlns:p14="http://schemas.microsoft.com/office/powerpoint/2010/main" val="19220371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47800" y="708187"/>
            <a:ext cx="6756399" cy="5713251"/>
          </a:xfrm>
          <a:prstGeom prst="rect">
            <a:avLst/>
          </a:prstGeom>
          <a:ln>
            <a:solidFill>
              <a:schemeClr val="accent2"/>
            </a:solidFill>
          </a:ln>
        </p:spPr>
      </p:pic>
      <p:sp>
        <p:nvSpPr>
          <p:cNvPr id="5" name="Rectangle 4"/>
          <p:cNvSpPr/>
          <p:nvPr/>
        </p:nvSpPr>
        <p:spPr>
          <a:xfrm>
            <a:off x="897359" y="0"/>
            <a:ext cx="3928640" cy="646331"/>
          </a:xfrm>
          <a:prstGeom prst="rect">
            <a:avLst/>
          </a:prstGeom>
        </p:spPr>
        <p:txBody>
          <a:bodyPr wrap="none">
            <a:spAutoFit/>
          </a:bodyPr>
          <a:lstStyle/>
          <a:p>
            <a:r>
              <a:rPr lang="en-US" sz="3600" i="1" cap="small" dirty="0">
                <a:solidFill>
                  <a:schemeClr val="accent2"/>
                </a:solidFill>
                <a:latin typeface="Calibri" panose="020F0502020204030204" pitchFamily="34" charset="0"/>
              </a:rPr>
              <a:t>Pre-Survey Checklist</a:t>
            </a:r>
            <a:endParaRPr lang="en-US" sz="3600" cap="small" dirty="0">
              <a:latin typeface="Calibri" panose="020F0502020204030204" pitchFamily="34" charset="0"/>
            </a:endParaRPr>
          </a:p>
        </p:txBody>
      </p:sp>
    </p:spTree>
    <p:extLst>
      <p:ext uri="{BB962C8B-B14F-4D97-AF65-F5344CB8AC3E}">
        <p14:creationId xmlns:p14="http://schemas.microsoft.com/office/powerpoint/2010/main" val="2676133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06997" y="146270"/>
            <a:ext cx="7898012" cy="871537"/>
          </a:xfrm>
        </p:spPr>
        <p:txBody>
          <a:bodyPr/>
          <a:lstStyle/>
          <a:p>
            <a:pPr>
              <a:defRPr/>
            </a:pPr>
            <a:r>
              <a:rPr lang="en-US" sz="3200" i="1" dirty="0">
                <a:solidFill>
                  <a:schemeClr val="accent2"/>
                </a:solidFill>
              </a:rPr>
              <a:t>LS.02.01.10 EP 1: ED Occupancy</a:t>
            </a:r>
            <a:endParaRPr lang="en-US" sz="3200" b="1" i="1" dirty="0">
              <a:solidFill>
                <a:schemeClr val="accent2"/>
              </a:solidFill>
            </a:endParaRPr>
          </a:p>
        </p:txBody>
      </p:sp>
      <p:sp>
        <p:nvSpPr>
          <p:cNvPr id="18435" name="Content Placeholder 3"/>
          <p:cNvSpPr>
            <a:spLocks noGrp="1"/>
          </p:cNvSpPr>
          <p:nvPr>
            <p:ph idx="1"/>
          </p:nvPr>
        </p:nvSpPr>
        <p:spPr>
          <a:xfrm>
            <a:off x="1006997" y="1017808"/>
            <a:ext cx="7670278" cy="4167650"/>
          </a:xfrm>
        </p:spPr>
        <p:txBody>
          <a:bodyPr/>
          <a:lstStyle/>
          <a:p>
            <a:r>
              <a:rPr lang="en-US" dirty="0"/>
              <a:t>Health Care</a:t>
            </a:r>
          </a:p>
          <a:p>
            <a:pPr lvl="1"/>
            <a:r>
              <a:rPr lang="en-US" dirty="0"/>
              <a:t>Facilities that provide sleeping accommodations for persons who are mostly incapable of self-preservation, or that provide housing on a 24-hour basis for occupants, are classified as health care occupancies, per National Fire Protection Association (NFPA) 101-2012, 18/19.1.1.1.5 and 18/19.1.1.1.9. </a:t>
            </a:r>
          </a:p>
          <a:p>
            <a:pPr marL="0" indent="0">
              <a:buNone/>
            </a:pPr>
            <a:endParaRPr lang="en-US" dirty="0"/>
          </a:p>
          <a:p>
            <a:pPr lvl="2">
              <a:buClr>
                <a:srgbClr val="072169"/>
              </a:buClr>
            </a:pPr>
            <a:endParaRPr lang="en-US" dirty="0"/>
          </a:p>
        </p:txBody>
      </p:sp>
      <p:sp>
        <p:nvSpPr>
          <p:cNvPr id="5" name="TextBox 4"/>
          <p:cNvSpPr txBox="1"/>
          <p:nvPr/>
        </p:nvSpPr>
        <p:spPr>
          <a:xfrm>
            <a:off x="1516283" y="5392883"/>
            <a:ext cx="6296627" cy="707886"/>
          </a:xfrm>
          <a:prstGeom prst="rect">
            <a:avLst/>
          </a:prstGeom>
          <a:noFill/>
        </p:spPr>
        <p:txBody>
          <a:bodyPr wrap="square" rtlCol="0">
            <a:spAutoFit/>
          </a:bodyPr>
          <a:lstStyle/>
          <a:p>
            <a:r>
              <a:rPr lang="en-US" sz="2000" dirty="0"/>
              <a:t>See also </a:t>
            </a:r>
            <a:r>
              <a:rPr lang="en-US" sz="2000" i="1" dirty="0"/>
              <a:t>Joint Commission Online, May 24, 2017</a:t>
            </a:r>
          </a:p>
          <a:p>
            <a:pPr algn="ctr"/>
            <a:r>
              <a:rPr lang="en-US" sz="2000" dirty="0">
                <a:hlinkClick r:id="rId3"/>
              </a:rPr>
              <a:t>www.jointcommission.org/issues</a:t>
            </a:r>
            <a:endParaRPr lang="en-US" sz="2000" dirty="0"/>
          </a:p>
        </p:txBody>
      </p:sp>
    </p:spTree>
    <p:extLst>
      <p:ext uri="{BB962C8B-B14F-4D97-AF65-F5344CB8AC3E}">
        <p14:creationId xmlns:p14="http://schemas.microsoft.com/office/powerpoint/2010/main" val="13633144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06997" y="146270"/>
            <a:ext cx="7898012" cy="871537"/>
          </a:xfrm>
        </p:spPr>
        <p:txBody>
          <a:bodyPr/>
          <a:lstStyle/>
          <a:p>
            <a:pPr>
              <a:defRPr/>
            </a:pPr>
            <a:r>
              <a:rPr lang="en-US" sz="3200" i="1" dirty="0">
                <a:solidFill>
                  <a:schemeClr val="accent2"/>
                </a:solidFill>
              </a:rPr>
              <a:t>LS.03.01.10 EP 1: ED Occupancy</a:t>
            </a:r>
            <a:endParaRPr lang="en-US" sz="3200" b="1" i="1" dirty="0">
              <a:solidFill>
                <a:schemeClr val="accent2"/>
              </a:solidFill>
            </a:endParaRPr>
          </a:p>
        </p:txBody>
      </p:sp>
      <p:sp>
        <p:nvSpPr>
          <p:cNvPr id="18435" name="Content Placeholder 3"/>
          <p:cNvSpPr>
            <a:spLocks noGrp="1"/>
          </p:cNvSpPr>
          <p:nvPr>
            <p:ph idx="1"/>
          </p:nvPr>
        </p:nvSpPr>
        <p:spPr>
          <a:xfrm>
            <a:off x="1006997" y="1017807"/>
            <a:ext cx="7670278" cy="5318125"/>
          </a:xfrm>
        </p:spPr>
        <p:txBody>
          <a:bodyPr/>
          <a:lstStyle/>
          <a:p>
            <a:r>
              <a:rPr lang="en-US" sz="2400" dirty="0"/>
              <a:t>Ambulatory Health Care</a:t>
            </a:r>
          </a:p>
          <a:p>
            <a:pPr lvl="1"/>
            <a:r>
              <a:rPr lang="en-US" sz="2400" dirty="0"/>
              <a:t>Used to provide services or treatment simultaneously to four or more patients that provides, on an outpatient basis, one or more of the following: </a:t>
            </a:r>
          </a:p>
          <a:p>
            <a:pPr lvl="2">
              <a:buClr>
                <a:srgbClr val="072169"/>
              </a:buClr>
            </a:pPr>
            <a:r>
              <a:rPr lang="en-US" sz="2400" dirty="0"/>
              <a:t>Treatment for patients that renders the patients incapable of taking action for self-preservation under emergency conditions without the assistance of others </a:t>
            </a:r>
          </a:p>
          <a:p>
            <a:pPr lvl="2">
              <a:buClr>
                <a:srgbClr val="072169"/>
              </a:buClr>
            </a:pPr>
            <a:r>
              <a:rPr lang="en-US" sz="2400" dirty="0"/>
              <a:t>Anesthesia that renders the patients incapable of taking action for self-preservation under emergency conditions without the assistance of others</a:t>
            </a:r>
            <a:r>
              <a:rPr lang="en-US" dirty="0"/>
              <a:t> </a:t>
            </a:r>
          </a:p>
        </p:txBody>
      </p:sp>
    </p:spTree>
    <p:extLst>
      <p:ext uri="{BB962C8B-B14F-4D97-AF65-F5344CB8AC3E}">
        <p14:creationId xmlns:p14="http://schemas.microsoft.com/office/powerpoint/2010/main" val="354505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06997" y="146270"/>
            <a:ext cx="7898012" cy="871537"/>
          </a:xfrm>
        </p:spPr>
        <p:txBody>
          <a:bodyPr/>
          <a:lstStyle/>
          <a:p>
            <a:pPr>
              <a:defRPr/>
            </a:pPr>
            <a:r>
              <a:rPr lang="en-US" sz="3200" i="1" dirty="0">
                <a:solidFill>
                  <a:schemeClr val="accent2"/>
                </a:solidFill>
              </a:rPr>
              <a:t>LS.03.01.10 EP 1: ED Occupancy</a:t>
            </a:r>
            <a:endParaRPr lang="en-US" sz="3200" b="1" i="1" dirty="0">
              <a:solidFill>
                <a:schemeClr val="accent2"/>
              </a:solidFill>
            </a:endParaRPr>
          </a:p>
        </p:txBody>
      </p:sp>
      <p:sp>
        <p:nvSpPr>
          <p:cNvPr id="18435" name="Content Placeholder 3"/>
          <p:cNvSpPr>
            <a:spLocks noGrp="1"/>
          </p:cNvSpPr>
          <p:nvPr>
            <p:ph idx="1"/>
          </p:nvPr>
        </p:nvSpPr>
        <p:spPr>
          <a:xfrm>
            <a:off x="1006997" y="1017807"/>
            <a:ext cx="7670278" cy="5318125"/>
          </a:xfrm>
        </p:spPr>
        <p:txBody>
          <a:bodyPr/>
          <a:lstStyle/>
          <a:p>
            <a:r>
              <a:rPr lang="en-US" sz="2800" dirty="0"/>
              <a:t>Ambulatory Health Care</a:t>
            </a:r>
          </a:p>
          <a:p>
            <a:pPr lvl="1"/>
            <a:r>
              <a:rPr lang="en-US" dirty="0"/>
              <a:t>Used to provide services or treatment simultaneously to four or more patients that provides, on an outpatient basis, one or more of the following: </a:t>
            </a:r>
          </a:p>
          <a:p>
            <a:pPr lvl="2">
              <a:buClr>
                <a:srgbClr val="072169"/>
              </a:buClr>
            </a:pPr>
            <a:r>
              <a:rPr lang="en-US" b="1" i="1" dirty="0">
                <a:solidFill>
                  <a:srgbClr val="C00000"/>
                </a:solidFill>
              </a:rPr>
              <a:t>Emergency or urgent care for patients who, due to the nature of their injury or illness, are incapable of taking action for self-preservation under emergency conditions without the assistance of others. </a:t>
            </a:r>
            <a:endParaRPr lang="en-US" dirty="0">
              <a:solidFill>
                <a:srgbClr val="C00000"/>
              </a:solidFill>
            </a:endParaRPr>
          </a:p>
          <a:p>
            <a:pPr lvl="2">
              <a:buClr>
                <a:srgbClr val="072169"/>
              </a:buClr>
            </a:pPr>
            <a:endParaRPr lang="en-US" dirty="0">
              <a:solidFill>
                <a:srgbClr val="C00000"/>
              </a:solidFill>
            </a:endParaRPr>
          </a:p>
        </p:txBody>
      </p:sp>
    </p:spTree>
    <p:extLst>
      <p:ext uri="{BB962C8B-B14F-4D97-AF65-F5344CB8AC3E}">
        <p14:creationId xmlns:p14="http://schemas.microsoft.com/office/powerpoint/2010/main" val="1904806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0"/>
            <a:ext cx="4259484" cy="871537"/>
          </a:xfrm>
        </p:spPr>
        <p:txBody>
          <a:bodyPr/>
          <a:lstStyle/>
          <a:p>
            <a:r>
              <a:rPr lang="en-US" sz="3200" i="1" dirty="0">
                <a:solidFill>
                  <a:schemeClr val="accent6"/>
                </a:solidFill>
              </a:rPr>
              <a:t>EC.01.01.01 EP </a:t>
            </a:r>
            <a:r>
              <a:rPr lang="en-US" sz="3200" i="1" dirty="0" smtClean="0">
                <a:solidFill>
                  <a:schemeClr val="accent6"/>
                </a:solidFill>
              </a:rPr>
              <a:t>3</a:t>
            </a:r>
            <a:endParaRPr lang="en-US" sz="3200" i="1" dirty="0">
              <a:solidFill>
                <a:schemeClr val="accent6"/>
              </a:solidFill>
            </a:endParaRPr>
          </a:p>
        </p:txBody>
      </p:sp>
      <p:sp>
        <p:nvSpPr>
          <p:cNvPr id="3" name="Content Placeholder 2"/>
          <p:cNvSpPr>
            <a:spLocks noGrp="1"/>
          </p:cNvSpPr>
          <p:nvPr>
            <p:ph idx="1"/>
          </p:nvPr>
        </p:nvSpPr>
        <p:spPr>
          <a:xfrm>
            <a:off x="797669" y="953362"/>
            <a:ext cx="7929642" cy="5377990"/>
          </a:xfrm>
        </p:spPr>
        <p:txBody>
          <a:bodyPr/>
          <a:lstStyle/>
          <a:p>
            <a:pPr>
              <a:spcAft>
                <a:spcPts val="0"/>
              </a:spcAft>
            </a:pPr>
            <a:r>
              <a:rPr lang="en-US" sz="2800" dirty="0"/>
              <a:t>The organization has a library of </a:t>
            </a:r>
          </a:p>
          <a:p>
            <a:pPr lvl="1">
              <a:spcAft>
                <a:spcPts val="0"/>
              </a:spcAft>
            </a:pPr>
            <a:r>
              <a:rPr lang="en-US" dirty="0"/>
              <a:t>service manuals</a:t>
            </a:r>
          </a:p>
          <a:p>
            <a:pPr lvl="1">
              <a:spcAft>
                <a:spcPts val="0"/>
              </a:spcAft>
            </a:pPr>
            <a:r>
              <a:rPr lang="en-US" dirty="0"/>
              <a:t>instructions manuals</a:t>
            </a:r>
          </a:p>
          <a:p>
            <a:pPr lvl="1">
              <a:spcAft>
                <a:spcPts val="0"/>
              </a:spcAft>
            </a:pPr>
            <a:r>
              <a:rPr lang="en-US" dirty="0"/>
              <a:t>procedures provided by manufacturer’s, maintenance manuals</a:t>
            </a:r>
          </a:p>
          <a:p>
            <a:pPr lvl="1">
              <a:spcAft>
                <a:spcPts val="0"/>
              </a:spcAft>
            </a:pPr>
            <a:r>
              <a:rPr lang="en-US" dirty="0"/>
              <a:t>technical bulletins</a:t>
            </a:r>
          </a:p>
          <a:p>
            <a:pPr lvl="1">
              <a:spcAft>
                <a:spcPts val="0"/>
              </a:spcAft>
            </a:pPr>
            <a:r>
              <a:rPr lang="en-US" dirty="0"/>
              <a:t>specification information and other information for the inspection, testing and maintenance of equipment and systems  </a:t>
            </a:r>
          </a:p>
          <a:p>
            <a:pPr>
              <a:spcAft>
                <a:spcPts val="0"/>
              </a:spcAft>
            </a:pPr>
            <a:r>
              <a:rPr lang="en-US" sz="2800" dirty="0"/>
              <a:t>See NFPA 99-2012 10.5.3 and </a:t>
            </a:r>
            <a:r>
              <a:rPr lang="en-US" sz="2800" dirty="0" smtClean="0"/>
              <a:t>10.5.6. </a:t>
            </a:r>
            <a:endParaRPr lang="en-US" sz="2800" dirty="0"/>
          </a:p>
        </p:txBody>
      </p:sp>
      <p:sp>
        <p:nvSpPr>
          <p:cNvPr id="4" name="TextBox 3"/>
          <p:cNvSpPr txBox="1"/>
          <p:nvPr/>
        </p:nvSpPr>
        <p:spPr>
          <a:xfrm>
            <a:off x="6254496" y="81825"/>
            <a:ext cx="2889504" cy="707886"/>
          </a:xfrm>
          <a:prstGeom prst="rect">
            <a:avLst/>
          </a:prstGeom>
          <a:noFill/>
        </p:spPr>
        <p:txBody>
          <a:bodyPr wrap="square" rtlCol="0">
            <a:spAutoFit/>
          </a:bodyPr>
          <a:lstStyle/>
          <a:p>
            <a:pPr algn="ctr"/>
            <a:r>
              <a:rPr lang="en-US" sz="4000" dirty="0">
                <a:solidFill>
                  <a:srgbClr val="800000"/>
                </a:solidFill>
                <a:effectLst>
                  <a:outerShdw blurRad="38100" dist="38100" dir="2700000" algn="tl">
                    <a:srgbClr val="000000">
                      <a:alpha val="43137"/>
                    </a:srgbClr>
                  </a:outerShdw>
                </a:effectLst>
                <a:latin typeface="Perpetua" panose="02020502060401020303" pitchFamily="18" charset="0"/>
              </a:rPr>
              <a:t>PROPOSED</a:t>
            </a:r>
          </a:p>
        </p:txBody>
      </p:sp>
    </p:spTree>
    <p:extLst>
      <p:ext uri="{BB962C8B-B14F-4D97-AF65-F5344CB8AC3E}">
        <p14:creationId xmlns:p14="http://schemas.microsoft.com/office/powerpoint/2010/main" val="71850369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689" y="82903"/>
            <a:ext cx="4359543" cy="796992"/>
          </a:xfrm>
        </p:spPr>
        <p:txBody>
          <a:bodyPr/>
          <a:lstStyle/>
          <a:p>
            <a:r>
              <a:rPr lang="en-US" sz="3200" i="1" dirty="0">
                <a:solidFill>
                  <a:schemeClr val="accent2"/>
                </a:solidFill>
              </a:rPr>
              <a:t>EC.02.05.05  EP 7</a:t>
            </a:r>
          </a:p>
        </p:txBody>
      </p:sp>
      <p:sp>
        <p:nvSpPr>
          <p:cNvPr id="3" name="Content Placeholder 2"/>
          <p:cNvSpPr>
            <a:spLocks noGrp="1"/>
          </p:cNvSpPr>
          <p:nvPr>
            <p:ph idx="1"/>
          </p:nvPr>
        </p:nvSpPr>
        <p:spPr>
          <a:xfrm>
            <a:off x="648929" y="1364343"/>
            <a:ext cx="8232521" cy="4804228"/>
          </a:xfrm>
        </p:spPr>
        <p:txBody>
          <a:bodyPr>
            <a:normAutofit lnSpcReduction="10000"/>
          </a:bodyPr>
          <a:lstStyle/>
          <a:p>
            <a:r>
              <a:rPr lang="en-US" dirty="0"/>
              <a:t>The hospital meets all other HealthCare Facilities Code requirements for electrical distribution, HVAC, as related to NFPA 99-2012: Chapters 6 and 9. </a:t>
            </a:r>
          </a:p>
          <a:p>
            <a:r>
              <a:rPr lang="en-US" dirty="0"/>
              <a:t>Note: For hospitals that use Joint Commission accreditation for deemed status purposes: the hospital meets the applicable provisions of the Life Safety Code Tentative Interim Amendments (TIAs) 12-2 and 12-3.</a:t>
            </a:r>
          </a:p>
        </p:txBody>
      </p:sp>
      <p:sp>
        <p:nvSpPr>
          <p:cNvPr id="4" name="TextBox 3"/>
          <p:cNvSpPr txBox="1"/>
          <p:nvPr/>
        </p:nvSpPr>
        <p:spPr>
          <a:xfrm>
            <a:off x="6254497" y="-1"/>
            <a:ext cx="2889504" cy="707886"/>
          </a:xfrm>
          <a:prstGeom prst="rect">
            <a:avLst/>
          </a:prstGeom>
          <a:noFill/>
        </p:spPr>
        <p:txBody>
          <a:bodyPr wrap="square" rtlCol="0">
            <a:spAutoFit/>
          </a:bodyPr>
          <a:lstStyle/>
          <a:p>
            <a:pPr algn="ctr"/>
            <a:r>
              <a:rPr lang="en-US" sz="4000" dirty="0">
                <a:solidFill>
                  <a:srgbClr val="800000"/>
                </a:solidFill>
                <a:effectLst>
                  <a:outerShdw blurRad="38100" dist="38100" dir="2700000" algn="tl">
                    <a:srgbClr val="000000">
                      <a:alpha val="43137"/>
                    </a:srgbClr>
                  </a:outerShdw>
                </a:effectLst>
                <a:latin typeface="Perpetua" panose="02020502060401020303" pitchFamily="18" charset="0"/>
              </a:rPr>
              <a:t>PROPOSED</a:t>
            </a:r>
          </a:p>
        </p:txBody>
      </p:sp>
    </p:spTree>
    <p:extLst>
      <p:ext uri="{BB962C8B-B14F-4D97-AF65-F5344CB8AC3E}">
        <p14:creationId xmlns:p14="http://schemas.microsoft.com/office/powerpoint/2010/main" val="19137596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4298" y="35622"/>
            <a:ext cx="8148115" cy="940464"/>
          </a:xfrm>
        </p:spPr>
        <p:txBody>
          <a:bodyPr/>
          <a:lstStyle/>
          <a:p>
            <a:r>
              <a:rPr lang="en-US" sz="3200" i="1" dirty="0" smtClean="0">
                <a:solidFill>
                  <a:schemeClr val="accent2"/>
                </a:solidFill>
              </a:rPr>
              <a:t>EC.02.03.03  </a:t>
            </a:r>
            <a:r>
              <a:rPr lang="en-US" sz="3200" i="1" dirty="0">
                <a:solidFill>
                  <a:schemeClr val="accent2"/>
                </a:solidFill>
              </a:rPr>
              <a:t>EP </a:t>
            </a:r>
            <a:r>
              <a:rPr lang="en-US" sz="3200" i="1" dirty="0" smtClean="0">
                <a:solidFill>
                  <a:schemeClr val="accent2"/>
                </a:solidFill>
              </a:rPr>
              <a:t>4 (K933</a:t>
            </a:r>
            <a:r>
              <a:rPr lang="en-US" sz="3200" i="1" dirty="0">
                <a:solidFill>
                  <a:schemeClr val="accent2"/>
                </a:solidFill>
              </a:rPr>
              <a:t>)</a:t>
            </a:r>
          </a:p>
        </p:txBody>
      </p:sp>
      <p:sp>
        <p:nvSpPr>
          <p:cNvPr id="74756" name="Text Box 4"/>
          <p:cNvSpPr txBox="1">
            <a:spLocks noChangeArrowheads="1"/>
          </p:cNvSpPr>
          <p:nvPr/>
        </p:nvSpPr>
        <p:spPr bwMode="auto">
          <a:xfrm>
            <a:off x="5638800" y="6324600"/>
            <a:ext cx="2514600" cy="366713"/>
          </a:xfrm>
          <a:prstGeom prst="rect">
            <a:avLst/>
          </a:prstGeom>
          <a:noFill/>
          <a:ln w="9525">
            <a:noFill/>
            <a:miter lim="800000"/>
            <a:headEnd/>
            <a:tailEnd/>
          </a:ln>
        </p:spPr>
        <p:txBody>
          <a:bodyPr>
            <a:spAutoFit/>
          </a:bodyPr>
          <a:lstStyle/>
          <a:p>
            <a:pPr eaLnBrk="0" hangingPunct="0">
              <a:spcBef>
                <a:spcPct val="50000"/>
              </a:spcBef>
            </a:pPr>
            <a:r>
              <a:rPr lang="en-US" b="1" dirty="0">
                <a:latin typeface="Verdana" pitchFamily="34" charset="0"/>
              </a:rPr>
              <a:t>  </a:t>
            </a:r>
          </a:p>
        </p:txBody>
      </p:sp>
      <p:sp>
        <p:nvSpPr>
          <p:cNvPr id="2" name="Content Placeholder 1"/>
          <p:cNvSpPr>
            <a:spLocks noGrp="1"/>
          </p:cNvSpPr>
          <p:nvPr>
            <p:ph idx="1"/>
          </p:nvPr>
        </p:nvSpPr>
        <p:spPr>
          <a:xfrm>
            <a:off x="810228" y="976086"/>
            <a:ext cx="8153589" cy="5401129"/>
          </a:xfrm>
        </p:spPr>
        <p:txBody>
          <a:bodyPr>
            <a:noAutofit/>
          </a:bodyPr>
          <a:lstStyle/>
          <a:p>
            <a:pPr>
              <a:spcAft>
                <a:spcPts val="0"/>
              </a:spcAft>
            </a:pPr>
            <a:r>
              <a:rPr lang="en-US" sz="2700" dirty="0"/>
              <a:t>Periodic evaluations are made related to fire loss prevention in operating rooms, including hazards that could be encountered during surgical procedures, and fire prevention procedures are established. </a:t>
            </a:r>
          </a:p>
          <a:p>
            <a:pPr>
              <a:spcAft>
                <a:spcPts val="0"/>
              </a:spcAft>
            </a:pPr>
            <a:r>
              <a:rPr lang="en-US" sz="2700" dirty="0"/>
              <a:t>Procedures are established for operating room emergencies including alarm activation, evacuation, equipment shutdown, and control operations. </a:t>
            </a:r>
          </a:p>
          <a:p>
            <a:pPr>
              <a:spcAft>
                <a:spcPts val="0"/>
              </a:spcAft>
            </a:pPr>
            <a:r>
              <a:rPr lang="en-US" sz="2700" dirty="0"/>
              <a:t>Emergency procedures include the control of chemical spills, and extinguishment of drapery, clothing and equipment fires. </a:t>
            </a:r>
          </a:p>
        </p:txBody>
      </p:sp>
      <p:sp>
        <p:nvSpPr>
          <p:cNvPr id="6" name="TextBox 5"/>
          <p:cNvSpPr txBox="1"/>
          <p:nvPr/>
        </p:nvSpPr>
        <p:spPr>
          <a:xfrm>
            <a:off x="6254497" y="-1"/>
            <a:ext cx="2889504" cy="707886"/>
          </a:xfrm>
          <a:prstGeom prst="rect">
            <a:avLst/>
          </a:prstGeom>
          <a:noFill/>
        </p:spPr>
        <p:txBody>
          <a:bodyPr wrap="square" rtlCol="0">
            <a:spAutoFit/>
          </a:bodyPr>
          <a:lstStyle/>
          <a:p>
            <a:pPr algn="ctr"/>
            <a:r>
              <a:rPr lang="en-US" sz="4000" dirty="0">
                <a:solidFill>
                  <a:srgbClr val="800000"/>
                </a:solidFill>
                <a:effectLst>
                  <a:outerShdw blurRad="38100" dist="38100" dir="2700000" algn="tl">
                    <a:srgbClr val="000000">
                      <a:alpha val="43137"/>
                    </a:srgbClr>
                  </a:outerShdw>
                </a:effectLst>
                <a:latin typeface="Perpetua" panose="02020502060401020303" pitchFamily="18" charset="0"/>
              </a:rPr>
              <a:t>PROPOSED</a:t>
            </a:r>
          </a:p>
        </p:txBody>
      </p:sp>
    </p:spTree>
    <p:extLst>
      <p:ext uri="{BB962C8B-B14F-4D97-AF65-F5344CB8AC3E}">
        <p14:creationId xmlns:p14="http://schemas.microsoft.com/office/powerpoint/2010/main" val="165199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23781" y="1718070"/>
            <a:ext cx="8146808" cy="4203336"/>
          </a:xfrm>
          <a:prstGeom prst="rect">
            <a:avLst/>
          </a:prstGeom>
        </p:spPr>
      </p:pic>
    </p:spTree>
    <p:extLst>
      <p:ext uri="{BB962C8B-B14F-4D97-AF65-F5344CB8AC3E}">
        <p14:creationId xmlns:p14="http://schemas.microsoft.com/office/powerpoint/2010/main" val="18959697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2788" y="79621"/>
            <a:ext cx="5541710" cy="548641"/>
          </a:xfrm>
        </p:spPr>
        <p:txBody>
          <a:bodyPr/>
          <a:lstStyle/>
          <a:p>
            <a:r>
              <a:rPr lang="en-US" sz="3200" i="1" dirty="0">
                <a:solidFill>
                  <a:schemeClr val="accent2"/>
                </a:solidFill>
              </a:rPr>
              <a:t>EC.02.03.03  EP 4 (K933)</a:t>
            </a:r>
          </a:p>
        </p:txBody>
      </p:sp>
      <p:sp>
        <p:nvSpPr>
          <p:cNvPr id="74756" name="Text Box 4"/>
          <p:cNvSpPr txBox="1">
            <a:spLocks noChangeArrowheads="1"/>
          </p:cNvSpPr>
          <p:nvPr/>
        </p:nvSpPr>
        <p:spPr bwMode="auto">
          <a:xfrm>
            <a:off x="5638800" y="6324600"/>
            <a:ext cx="2514600" cy="366713"/>
          </a:xfrm>
          <a:prstGeom prst="rect">
            <a:avLst/>
          </a:prstGeom>
          <a:noFill/>
          <a:ln w="9525">
            <a:noFill/>
            <a:miter lim="800000"/>
            <a:headEnd/>
            <a:tailEnd/>
          </a:ln>
        </p:spPr>
        <p:txBody>
          <a:bodyPr>
            <a:spAutoFit/>
          </a:bodyPr>
          <a:lstStyle/>
          <a:p>
            <a:pPr eaLnBrk="0" hangingPunct="0">
              <a:spcBef>
                <a:spcPct val="50000"/>
              </a:spcBef>
            </a:pPr>
            <a:r>
              <a:rPr lang="en-US" b="1" dirty="0">
                <a:latin typeface="Verdana" pitchFamily="34" charset="0"/>
              </a:rPr>
              <a:t>  </a:t>
            </a:r>
          </a:p>
        </p:txBody>
      </p:sp>
      <p:sp>
        <p:nvSpPr>
          <p:cNvPr id="2" name="Content Placeholder 1"/>
          <p:cNvSpPr>
            <a:spLocks noGrp="1"/>
          </p:cNvSpPr>
          <p:nvPr>
            <p:ph idx="1"/>
          </p:nvPr>
        </p:nvSpPr>
        <p:spPr>
          <a:xfrm>
            <a:off x="990579" y="983848"/>
            <a:ext cx="7964487" cy="5340752"/>
          </a:xfrm>
        </p:spPr>
        <p:txBody>
          <a:bodyPr/>
          <a:lstStyle/>
          <a:p>
            <a:pPr marL="0" indent="0">
              <a:spcAft>
                <a:spcPts val="0"/>
              </a:spcAft>
              <a:buNone/>
            </a:pPr>
            <a:r>
              <a:rPr lang="en-US" dirty="0"/>
              <a:t>  </a:t>
            </a:r>
            <a:r>
              <a:rPr lang="en-US" sz="2800" dirty="0"/>
              <a:t>Continued …</a:t>
            </a:r>
          </a:p>
          <a:p>
            <a:pPr>
              <a:spcAft>
                <a:spcPts val="0"/>
              </a:spcAft>
            </a:pPr>
            <a:r>
              <a:rPr lang="en-US" sz="2800" dirty="0"/>
              <a:t>Training is provided to new OR personnel (including surgeons), continuing education is provided, incidents are reviewed monthly, and procedures are reviewed annually. </a:t>
            </a:r>
          </a:p>
          <a:p>
            <a:pPr>
              <a:spcAft>
                <a:spcPts val="0"/>
              </a:spcAft>
            </a:pPr>
            <a:r>
              <a:rPr lang="en-US" sz="2800" dirty="0"/>
              <a:t>When flammable germicides or antiseptics are employed during surgeries utilizing electrosurgery, cautery or lasers: </a:t>
            </a:r>
          </a:p>
          <a:p>
            <a:pPr marL="914400" lvl="0" indent="-457200">
              <a:spcAft>
                <a:spcPts val="0"/>
              </a:spcAft>
              <a:buFont typeface="Wingdings" panose="05000000000000000000" pitchFamily="2" charset="2"/>
              <a:buChar char="§"/>
            </a:pPr>
            <a:r>
              <a:rPr lang="en-US" sz="2800" dirty="0"/>
              <a:t>packaging is non-flammable</a:t>
            </a:r>
          </a:p>
          <a:p>
            <a:pPr marL="914400" lvl="0" indent="-457200">
              <a:spcAft>
                <a:spcPts val="0"/>
              </a:spcAft>
              <a:buFont typeface="Wingdings" panose="05000000000000000000" pitchFamily="2" charset="2"/>
              <a:buChar char="§"/>
            </a:pPr>
            <a:r>
              <a:rPr lang="en-US" sz="2800" dirty="0"/>
              <a:t>applicators are in unit doses </a:t>
            </a:r>
          </a:p>
          <a:p>
            <a:pPr marL="914400" lvl="0" indent="-457200">
              <a:spcAft>
                <a:spcPts val="0"/>
              </a:spcAft>
              <a:buFont typeface="Wingdings" panose="05000000000000000000" pitchFamily="2" charset="2"/>
              <a:buChar char="§"/>
            </a:pPr>
            <a:r>
              <a:rPr lang="en-US" sz="2800" dirty="0"/>
              <a:t>….</a:t>
            </a:r>
          </a:p>
          <a:p>
            <a:endParaRPr lang="en-US" dirty="0"/>
          </a:p>
        </p:txBody>
      </p:sp>
      <p:sp>
        <p:nvSpPr>
          <p:cNvPr id="6" name="TextBox 5"/>
          <p:cNvSpPr txBox="1"/>
          <p:nvPr/>
        </p:nvSpPr>
        <p:spPr>
          <a:xfrm>
            <a:off x="6254497" y="-1"/>
            <a:ext cx="2889504" cy="707886"/>
          </a:xfrm>
          <a:prstGeom prst="rect">
            <a:avLst/>
          </a:prstGeom>
          <a:noFill/>
        </p:spPr>
        <p:txBody>
          <a:bodyPr wrap="square" rtlCol="0">
            <a:spAutoFit/>
          </a:bodyPr>
          <a:lstStyle/>
          <a:p>
            <a:pPr algn="ctr"/>
            <a:r>
              <a:rPr lang="en-US" sz="4000" dirty="0">
                <a:solidFill>
                  <a:srgbClr val="800000"/>
                </a:solidFill>
                <a:effectLst>
                  <a:outerShdw blurRad="38100" dist="38100" dir="2700000" algn="tl">
                    <a:srgbClr val="000000">
                      <a:alpha val="43137"/>
                    </a:srgbClr>
                  </a:outerShdw>
                </a:effectLst>
                <a:latin typeface="Perpetua" panose="02020502060401020303" pitchFamily="18" charset="0"/>
              </a:rPr>
              <a:t>PROPOSED</a:t>
            </a:r>
          </a:p>
        </p:txBody>
      </p:sp>
    </p:spTree>
    <p:extLst>
      <p:ext uri="{BB962C8B-B14F-4D97-AF65-F5344CB8AC3E}">
        <p14:creationId xmlns:p14="http://schemas.microsoft.com/office/powerpoint/2010/main" val="885508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1229" y="127151"/>
            <a:ext cx="5387522" cy="453581"/>
          </a:xfrm>
        </p:spPr>
        <p:txBody>
          <a:bodyPr/>
          <a:lstStyle/>
          <a:p>
            <a:r>
              <a:rPr lang="en-US" sz="3200" i="1" dirty="0">
                <a:solidFill>
                  <a:schemeClr val="accent2"/>
                </a:solidFill>
              </a:rPr>
              <a:t>EC.02.03.03  EP 4 (K933)</a:t>
            </a:r>
          </a:p>
        </p:txBody>
      </p:sp>
      <p:sp>
        <p:nvSpPr>
          <p:cNvPr id="74756" name="Text Box 4"/>
          <p:cNvSpPr txBox="1">
            <a:spLocks noChangeArrowheads="1"/>
          </p:cNvSpPr>
          <p:nvPr/>
        </p:nvSpPr>
        <p:spPr bwMode="auto">
          <a:xfrm>
            <a:off x="5638800" y="6324600"/>
            <a:ext cx="2514600" cy="366713"/>
          </a:xfrm>
          <a:prstGeom prst="rect">
            <a:avLst/>
          </a:prstGeom>
          <a:noFill/>
          <a:ln w="9525">
            <a:noFill/>
            <a:miter lim="800000"/>
            <a:headEnd/>
            <a:tailEnd/>
          </a:ln>
        </p:spPr>
        <p:txBody>
          <a:bodyPr>
            <a:spAutoFit/>
          </a:bodyPr>
          <a:lstStyle/>
          <a:p>
            <a:pPr eaLnBrk="0" hangingPunct="0">
              <a:spcBef>
                <a:spcPct val="50000"/>
              </a:spcBef>
            </a:pPr>
            <a:r>
              <a:rPr lang="en-US" b="1" dirty="0">
                <a:latin typeface="Verdana" pitchFamily="34" charset="0"/>
              </a:rPr>
              <a:t>  </a:t>
            </a:r>
          </a:p>
        </p:txBody>
      </p:sp>
      <p:sp>
        <p:nvSpPr>
          <p:cNvPr id="2" name="Content Placeholder 1"/>
          <p:cNvSpPr>
            <a:spLocks noGrp="1"/>
          </p:cNvSpPr>
          <p:nvPr>
            <p:ph idx="1"/>
          </p:nvPr>
        </p:nvSpPr>
        <p:spPr>
          <a:xfrm>
            <a:off x="1005871" y="825501"/>
            <a:ext cx="7905750" cy="5499099"/>
          </a:xfrm>
        </p:spPr>
        <p:txBody>
          <a:bodyPr>
            <a:normAutofit fontScale="92500" lnSpcReduction="20000"/>
          </a:bodyPr>
          <a:lstStyle/>
          <a:p>
            <a:pPr marL="514350" lvl="0" indent="-514350">
              <a:buFont typeface="Wingdings" panose="05000000000000000000" pitchFamily="2" charset="2"/>
              <a:buChar char="§"/>
            </a:pPr>
            <a:r>
              <a:rPr lang="en-US" sz="3000" dirty="0"/>
              <a:t>Preoperative "time-out" is conducted prior the initiation of any surgical procedure to verify: </a:t>
            </a:r>
          </a:p>
          <a:p>
            <a:pPr lvl="1"/>
            <a:r>
              <a:rPr lang="en-US" sz="3000" dirty="0"/>
              <a:t>application site is dry prior to draping and use of surgical equipment </a:t>
            </a:r>
          </a:p>
          <a:p>
            <a:pPr lvl="1"/>
            <a:r>
              <a:rPr lang="en-US" sz="3000" dirty="0"/>
              <a:t>pooling of solution has not occurred or has been corrected </a:t>
            </a:r>
          </a:p>
          <a:p>
            <a:pPr lvl="1"/>
            <a:r>
              <a:rPr lang="en-US" sz="3000" dirty="0"/>
              <a:t>solution-soaked materials have been removed from the OR prior to draping and use of surgical devices </a:t>
            </a:r>
          </a:p>
          <a:p>
            <a:pPr lvl="1"/>
            <a:r>
              <a:rPr lang="en-US" sz="3000" dirty="0"/>
              <a:t>policies and procedures are established outlining safety precautions related to the use of flammable germicide or antiseptic use. </a:t>
            </a:r>
          </a:p>
          <a:p>
            <a:r>
              <a:rPr lang="en-US" sz="3000" dirty="0"/>
              <a:t>(For full text refer to NFPA 99-2012: 15.13)</a:t>
            </a:r>
          </a:p>
          <a:p>
            <a:endParaRPr lang="en-US" dirty="0"/>
          </a:p>
        </p:txBody>
      </p:sp>
      <p:sp>
        <p:nvSpPr>
          <p:cNvPr id="6" name="TextBox 5"/>
          <p:cNvSpPr txBox="1"/>
          <p:nvPr/>
        </p:nvSpPr>
        <p:spPr>
          <a:xfrm>
            <a:off x="6254497" y="-1"/>
            <a:ext cx="2889504" cy="707886"/>
          </a:xfrm>
          <a:prstGeom prst="rect">
            <a:avLst/>
          </a:prstGeom>
          <a:noFill/>
        </p:spPr>
        <p:txBody>
          <a:bodyPr wrap="square" rtlCol="0">
            <a:spAutoFit/>
          </a:bodyPr>
          <a:lstStyle/>
          <a:p>
            <a:pPr algn="ctr"/>
            <a:r>
              <a:rPr lang="en-US" sz="4000" dirty="0">
                <a:solidFill>
                  <a:srgbClr val="800000"/>
                </a:solidFill>
                <a:effectLst>
                  <a:outerShdw blurRad="38100" dist="38100" dir="2700000" algn="tl">
                    <a:srgbClr val="000000">
                      <a:alpha val="43137"/>
                    </a:srgbClr>
                  </a:outerShdw>
                </a:effectLst>
                <a:latin typeface="Perpetua" panose="02020502060401020303" pitchFamily="18" charset="0"/>
              </a:rPr>
              <a:t>PROPOSED</a:t>
            </a:r>
          </a:p>
        </p:txBody>
      </p:sp>
    </p:spTree>
    <p:extLst>
      <p:ext uri="{BB962C8B-B14F-4D97-AF65-F5344CB8AC3E}">
        <p14:creationId xmlns:p14="http://schemas.microsoft.com/office/powerpoint/2010/main" val="803091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5885" y="12270"/>
            <a:ext cx="8148115" cy="993078"/>
          </a:xfrm>
        </p:spPr>
        <p:txBody>
          <a:bodyPr/>
          <a:lstStyle/>
          <a:p>
            <a:r>
              <a:rPr lang="en-US" sz="3600" i="1" dirty="0" smtClean="0">
                <a:solidFill>
                  <a:schemeClr val="accent2"/>
                </a:solidFill>
              </a:rPr>
              <a:t>EC.02.05.01 </a:t>
            </a:r>
            <a:r>
              <a:rPr lang="en-US" sz="3600" i="1" dirty="0">
                <a:solidFill>
                  <a:schemeClr val="accent2"/>
                </a:solidFill>
              </a:rPr>
              <a:t>EP </a:t>
            </a:r>
            <a:r>
              <a:rPr lang="en-US" sz="3600" i="1" dirty="0" smtClean="0">
                <a:solidFill>
                  <a:schemeClr val="accent2"/>
                </a:solidFill>
              </a:rPr>
              <a:t>23 (K913</a:t>
            </a:r>
            <a:r>
              <a:rPr lang="en-US" sz="3600" i="1" dirty="0">
                <a:solidFill>
                  <a:schemeClr val="accent2"/>
                </a:solidFill>
              </a:rPr>
              <a:t>) </a:t>
            </a:r>
          </a:p>
        </p:txBody>
      </p:sp>
      <p:sp>
        <p:nvSpPr>
          <p:cNvPr id="74756" name="Text Box 4"/>
          <p:cNvSpPr txBox="1">
            <a:spLocks noChangeArrowheads="1"/>
          </p:cNvSpPr>
          <p:nvPr/>
        </p:nvSpPr>
        <p:spPr bwMode="auto">
          <a:xfrm>
            <a:off x="5638800" y="6324600"/>
            <a:ext cx="2514600" cy="366713"/>
          </a:xfrm>
          <a:prstGeom prst="rect">
            <a:avLst/>
          </a:prstGeom>
          <a:noFill/>
          <a:ln w="9525">
            <a:noFill/>
            <a:miter lim="800000"/>
            <a:headEnd/>
            <a:tailEnd/>
          </a:ln>
        </p:spPr>
        <p:txBody>
          <a:bodyPr>
            <a:spAutoFit/>
          </a:bodyPr>
          <a:lstStyle/>
          <a:p>
            <a:pPr eaLnBrk="0" hangingPunct="0">
              <a:spcBef>
                <a:spcPct val="50000"/>
              </a:spcBef>
            </a:pPr>
            <a:r>
              <a:rPr lang="en-US" b="1" dirty="0">
                <a:latin typeface="Verdana" pitchFamily="34" charset="0"/>
              </a:rPr>
              <a:t>  </a:t>
            </a:r>
          </a:p>
        </p:txBody>
      </p:sp>
      <p:sp>
        <p:nvSpPr>
          <p:cNvPr id="2" name="Content Placeholder 1"/>
          <p:cNvSpPr>
            <a:spLocks noGrp="1"/>
          </p:cNvSpPr>
          <p:nvPr>
            <p:ph idx="1"/>
          </p:nvPr>
        </p:nvSpPr>
        <p:spPr>
          <a:xfrm>
            <a:off x="694481" y="1250066"/>
            <a:ext cx="7992319" cy="4591934"/>
          </a:xfrm>
        </p:spPr>
        <p:txBody>
          <a:bodyPr>
            <a:normAutofit fontScale="92500" lnSpcReduction="20000"/>
          </a:bodyPr>
          <a:lstStyle/>
          <a:p>
            <a:r>
              <a:rPr lang="en-US" dirty="0"/>
              <a:t>Operating rooms are considered wet procedure locations, unless otherwise determined by a risk assessment conducted by the facility governing body. </a:t>
            </a:r>
          </a:p>
          <a:p>
            <a:r>
              <a:rPr lang="en-US" dirty="0"/>
              <a:t>Operating rooms defined as wet locations are protected by either isolated power or ground-fault circuit interrupters. </a:t>
            </a:r>
          </a:p>
          <a:p>
            <a:r>
              <a:rPr lang="en-US" dirty="0"/>
              <a:t>A written record of the risk assessment is maintained and available for inspection. (For full text refer to NFPA 99-2012: 6.3.2.2.8.4, 6.3.2.2.8.7, 6.4.4.2) </a:t>
            </a:r>
          </a:p>
          <a:p>
            <a:pPr marL="0" indent="0">
              <a:buNone/>
            </a:pPr>
            <a:endParaRPr lang="en-US" dirty="0"/>
          </a:p>
          <a:p>
            <a:endParaRPr lang="en-US" dirty="0"/>
          </a:p>
        </p:txBody>
      </p:sp>
      <p:sp>
        <p:nvSpPr>
          <p:cNvPr id="7" name="TextBox 6"/>
          <p:cNvSpPr txBox="1"/>
          <p:nvPr/>
        </p:nvSpPr>
        <p:spPr>
          <a:xfrm>
            <a:off x="6254497" y="-1"/>
            <a:ext cx="2889504" cy="707886"/>
          </a:xfrm>
          <a:prstGeom prst="rect">
            <a:avLst/>
          </a:prstGeom>
          <a:noFill/>
        </p:spPr>
        <p:txBody>
          <a:bodyPr wrap="square" rtlCol="0">
            <a:spAutoFit/>
          </a:bodyPr>
          <a:lstStyle/>
          <a:p>
            <a:pPr algn="ctr"/>
            <a:r>
              <a:rPr lang="en-US" sz="4000" dirty="0">
                <a:solidFill>
                  <a:srgbClr val="800000"/>
                </a:solidFill>
                <a:effectLst>
                  <a:outerShdw blurRad="38100" dist="38100" dir="2700000" algn="tl">
                    <a:srgbClr val="000000">
                      <a:alpha val="43137"/>
                    </a:srgbClr>
                  </a:outerShdw>
                </a:effectLst>
                <a:latin typeface="Perpetua" panose="02020502060401020303" pitchFamily="18" charset="0"/>
              </a:rPr>
              <a:t>PROPOSED</a:t>
            </a:r>
          </a:p>
        </p:txBody>
      </p:sp>
    </p:spTree>
    <p:extLst>
      <p:ext uri="{BB962C8B-B14F-4D97-AF65-F5344CB8AC3E}">
        <p14:creationId xmlns:p14="http://schemas.microsoft.com/office/powerpoint/2010/main" val="1729513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65240" y="35622"/>
            <a:ext cx="8277174" cy="918107"/>
          </a:xfrm>
        </p:spPr>
        <p:txBody>
          <a:bodyPr/>
          <a:lstStyle/>
          <a:p>
            <a:r>
              <a:rPr lang="en-US" sz="3600" i="1" dirty="0" smtClean="0">
                <a:solidFill>
                  <a:schemeClr val="accent2"/>
                </a:solidFill>
              </a:rPr>
              <a:t>EC.02.05.01 </a:t>
            </a:r>
            <a:r>
              <a:rPr lang="en-US" sz="3600" i="1" dirty="0">
                <a:solidFill>
                  <a:schemeClr val="accent2"/>
                </a:solidFill>
              </a:rPr>
              <a:t>EP </a:t>
            </a:r>
            <a:r>
              <a:rPr lang="en-US" sz="3600" i="1" dirty="0" smtClean="0">
                <a:solidFill>
                  <a:schemeClr val="accent2"/>
                </a:solidFill>
              </a:rPr>
              <a:t>26</a:t>
            </a:r>
            <a:endParaRPr lang="en-US" sz="3600" i="1" dirty="0">
              <a:solidFill>
                <a:schemeClr val="accent2"/>
              </a:solidFill>
            </a:endParaRPr>
          </a:p>
        </p:txBody>
      </p:sp>
      <p:sp>
        <p:nvSpPr>
          <p:cNvPr id="74756" name="Text Box 4"/>
          <p:cNvSpPr txBox="1">
            <a:spLocks noChangeArrowheads="1"/>
          </p:cNvSpPr>
          <p:nvPr/>
        </p:nvSpPr>
        <p:spPr bwMode="auto">
          <a:xfrm>
            <a:off x="5638800" y="6324600"/>
            <a:ext cx="2514600" cy="366713"/>
          </a:xfrm>
          <a:prstGeom prst="rect">
            <a:avLst/>
          </a:prstGeom>
          <a:noFill/>
          <a:ln w="9525">
            <a:noFill/>
            <a:miter lim="800000"/>
            <a:headEnd/>
            <a:tailEnd/>
          </a:ln>
        </p:spPr>
        <p:txBody>
          <a:bodyPr>
            <a:spAutoFit/>
          </a:bodyPr>
          <a:lstStyle/>
          <a:p>
            <a:pPr eaLnBrk="0" hangingPunct="0">
              <a:spcBef>
                <a:spcPct val="50000"/>
              </a:spcBef>
            </a:pPr>
            <a:r>
              <a:rPr lang="en-US" b="1" dirty="0">
                <a:latin typeface="Verdana" pitchFamily="34" charset="0"/>
              </a:rPr>
              <a:t>  </a:t>
            </a:r>
          </a:p>
        </p:txBody>
      </p:sp>
      <p:sp>
        <p:nvSpPr>
          <p:cNvPr id="2" name="Content Placeholder 1"/>
          <p:cNvSpPr>
            <a:spLocks noGrp="1"/>
          </p:cNvSpPr>
          <p:nvPr>
            <p:ph idx="1"/>
          </p:nvPr>
        </p:nvSpPr>
        <p:spPr>
          <a:xfrm>
            <a:off x="1021583" y="1076445"/>
            <a:ext cx="7964487" cy="5472635"/>
          </a:xfrm>
        </p:spPr>
        <p:txBody>
          <a:bodyPr/>
          <a:lstStyle/>
          <a:p>
            <a:r>
              <a:rPr lang="en-US" sz="2800" dirty="0"/>
              <a:t>All power strips are used with general precautions. </a:t>
            </a:r>
          </a:p>
          <a:p>
            <a:r>
              <a:rPr lang="en-US" sz="2800" dirty="0"/>
              <a:t>Extension cords are not used as a substitute for fixed wiring of a structure. </a:t>
            </a:r>
          </a:p>
          <a:p>
            <a:pPr lvl="1"/>
            <a:r>
              <a:rPr lang="en-US" dirty="0"/>
              <a:t>Extension cords used temporarily are removed immediately upon completion of the purpose for which it was installed and meets the conditions of 10.2.4. </a:t>
            </a:r>
          </a:p>
          <a:p>
            <a:r>
              <a:rPr lang="en-US" sz="2800" dirty="0"/>
              <a:t>(For full text refer to NFPA 99-2012: 10.2.3.6; 10.2.4; NFPA 70-2011: 400-8; 590.3(D), Tentative Interim Amendment (TIA) 12-5</a:t>
            </a:r>
            <a:r>
              <a:rPr lang="en-US" sz="2800" dirty="0" smtClean="0"/>
              <a:t>)</a:t>
            </a:r>
            <a:endParaRPr lang="en-US" dirty="0"/>
          </a:p>
        </p:txBody>
      </p:sp>
      <p:sp>
        <p:nvSpPr>
          <p:cNvPr id="6" name="TextBox 5"/>
          <p:cNvSpPr txBox="1"/>
          <p:nvPr/>
        </p:nvSpPr>
        <p:spPr>
          <a:xfrm>
            <a:off x="6254497" y="-1"/>
            <a:ext cx="2889504" cy="707886"/>
          </a:xfrm>
          <a:prstGeom prst="rect">
            <a:avLst/>
          </a:prstGeom>
          <a:noFill/>
        </p:spPr>
        <p:txBody>
          <a:bodyPr wrap="square" rtlCol="0">
            <a:spAutoFit/>
          </a:bodyPr>
          <a:lstStyle/>
          <a:p>
            <a:pPr algn="ctr"/>
            <a:r>
              <a:rPr lang="en-US" sz="4000" dirty="0">
                <a:solidFill>
                  <a:srgbClr val="800000"/>
                </a:solidFill>
                <a:effectLst>
                  <a:outerShdw blurRad="38100" dist="38100" dir="2700000" algn="tl">
                    <a:srgbClr val="000000">
                      <a:alpha val="43137"/>
                    </a:srgbClr>
                  </a:outerShdw>
                </a:effectLst>
                <a:latin typeface="Perpetua" panose="02020502060401020303" pitchFamily="18" charset="0"/>
              </a:rPr>
              <a:t>PROPOSED</a:t>
            </a:r>
          </a:p>
        </p:txBody>
      </p:sp>
    </p:spTree>
    <p:extLst>
      <p:ext uri="{BB962C8B-B14F-4D97-AF65-F5344CB8AC3E}">
        <p14:creationId xmlns:p14="http://schemas.microsoft.com/office/powerpoint/2010/main" val="613018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6576" y="78841"/>
            <a:ext cx="8148115" cy="480842"/>
          </a:xfrm>
        </p:spPr>
        <p:txBody>
          <a:bodyPr/>
          <a:lstStyle/>
          <a:p>
            <a:r>
              <a:rPr lang="en-US" sz="3200" i="1" dirty="0">
                <a:solidFill>
                  <a:schemeClr val="accent2"/>
                </a:solidFill>
              </a:rPr>
              <a:t>EC.02.05.05 EP 7 (K914, K912)</a:t>
            </a:r>
          </a:p>
        </p:txBody>
      </p:sp>
      <p:sp>
        <p:nvSpPr>
          <p:cNvPr id="74756" name="Text Box 4"/>
          <p:cNvSpPr txBox="1">
            <a:spLocks noChangeArrowheads="1"/>
          </p:cNvSpPr>
          <p:nvPr/>
        </p:nvSpPr>
        <p:spPr bwMode="auto">
          <a:xfrm>
            <a:off x="5638800" y="6324600"/>
            <a:ext cx="2514600" cy="366713"/>
          </a:xfrm>
          <a:prstGeom prst="rect">
            <a:avLst/>
          </a:prstGeom>
          <a:noFill/>
          <a:ln w="9525">
            <a:noFill/>
            <a:miter lim="800000"/>
            <a:headEnd/>
            <a:tailEnd/>
          </a:ln>
        </p:spPr>
        <p:txBody>
          <a:bodyPr>
            <a:spAutoFit/>
          </a:bodyPr>
          <a:lstStyle/>
          <a:p>
            <a:pPr eaLnBrk="0" hangingPunct="0">
              <a:spcBef>
                <a:spcPct val="50000"/>
              </a:spcBef>
            </a:pPr>
            <a:r>
              <a:rPr lang="en-US" b="1" dirty="0">
                <a:latin typeface="Verdana" pitchFamily="34" charset="0"/>
              </a:rPr>
              <a:t>  </a:t>
            </a:r>
          </a:p>
        </p:txBody>
      </p:sp>
      <p:sp>
        <p:nvSpPr>
          <p:cNvPr id="2" name="Content Placeholder 1"/>
          <p:cNvSpPr>
            <a:spLocks noGrp="1"/>
          </p:cNvSpPr>
          <p:nvPr>
            <p:ph idx="1"/>
          </p:nvPr>
        </p:nvSpPr>
        <p:spPr>
          <a:xfrm>
            <a:off x="674688" y="726966"/>
            <a:ext cx="8376716" cy="5336874"/>
          </a:xfrm>
        </p:spPr>
        <p:txBody>
          <a:bodyPr>
            <a:noAutofit/>
          </a:bodyPr>
          <a:lstStyle/>
          <a:p>
            <a:pPr>
              <a:spcAft>
                <a:spcPts val="0"/>
              </a:spcAft>
            </a:pPr>
            <a:r>
              <a:rPr lang="en-US" sz="2500" dirty="0"/>
              <a:t>Hospital-grade receptacles at patient bed locations and where deep sedation or general anesthesia is administered, are </a:t>
            </a:r>
          </a:p>
          <a:p>
            <a:pPr lvl="1">
              <a:spcAft>
                <a:spcPts val="0"/>
              </a:spcAft>
            </a:pPr>
            <a:r>
              <a:rPr lang="en-US" sz="2500" dirty="0"/>
              <a:t>Tested after initial installation, replacement or servicing</a:t>
            </a:r>
          </a:p>
          <a:p>
            <a:pPr lvl="1">
              <a:spcAft>
                <a:spcPts val="0"/>
              </a:spcAft>
            </a:pPr>
            <a:r>
              <a:rPr lang="en-US" sz="2500" dirty="0"/>
              <a:t>Additional testing is performed at intervals defined by documented performance data</a:t>
            </a:r>
          </a:p>
          <a:p>
            <a:pPr lvl="1">
              <a:spcAft>
                <a:spcPts val="0"/>
              </a:spcAft>
            </a:pPr>
            <a:r>
              <a:rPr lang="en-US" sz="2500" dirty="0"/>
              <a:t>Receptacles not listed as hospital-grade at these locations are tested at intervals not exceeding 12 months. </a:t>
            </a:r>
          </a:p>
          <a:p>
            <a:pPr lvl="1">
              <a:spcAft>
                <a:spcPts val="0"/>
              </a:spcAft>
            </a:pPr>
            <a:r>
              <a:rPr lang="en-US" sz="2500" dirty="0"/>
              <a:t>Line isolation monitors (LIM), if installed, are tested at intervals of ≤ 1 month by actuating the LIM test switch per 6.3.2.6.3.6, which activates both visual and audible alarm. </a:t>
            </a:r>
          </a:p>
        </p:txBody>
      </p:sp>
      <p:sp>
        <p:nvSpPr>
          <p:cNvPr id="6" name="TextBox 5"/>
          <p:cNvSpPr txBox="1"/>
          <p:nvPr/>
        </p:nvSpPr>
        <p:spPr>
          <a:xfrm>
            <a:off x="6254497" y="-1"/>
            <a:ext cx="2889504" cy="707886"/>
          </a:xfrm>
          <a:prstGeom prst="rect">
            <a:avLst/>
          </a:prstGeom>
          <a:noFill/>
        </p:spPr>
        <p:txBody>
          <a:bodyPr wrap="square" rtlCol="0">
            <a:spAutoFit/>
          </a:bodyPr>
          <a:lstStyle/>
          <a:p>
            <a:pPr algn="ctr"/>
            <a:r>
              <a:rPr lang="en-US" sz="4000" dirty="0">
                <a:solidFill>
                  <a:srgbClr val="800000"/>
                </a:solidFill>
                <a:effectLst>
                  <a:outerShdw blurRad="38100" dist="38100" dir="2700000" algn="tl">
                    <a:srgbClr val="000000">
                      <a:alpha val="43137"/>
                    </a:srgbClr>
                  </a:outerShdw>
                </a:effectLst>
                <a:latin typeface="Perpetua" panose="02020502060401020303" pitchFamily="18" charset="0"/>
              </a:rPr>
              <a:t>PROPOSED</a:t>
            </a:r>
          </a:p>
        </p:txBody>
      </p:sp>
    </p:spTree>
    <p:extLst>
      <p:ext uri="{BB962C8B-B14F-4D97-AF65-F5344CB8AC3E}">
        <p14:creationId xmlns:p14="http://schemas.microsoft.com/office/powerpoint/2010/main" val="317832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50046" y="35622"/>
            <a:ext cx="8148115" cy="993078"/>
          </a:xfrm>
        </p:spPr>
        <p:txBody>
          <a:bodyPr/>
          <a:lstStyle/>
          <a:p>
            <a:r>
              <a:rPr lang="en-US" sz="3200" i="1" dirty="0">
                <a:solidFill>
                  <a:schemeClr val="accent2"/>
                </a:solidFill>
              </a:rPr>
              <a:t>(cont.)</a:t>
            </a:r>
          </a:p>
        </p:txBody>
      </p:sp>
      <p:sp>
        <p:nvSpPr>
          <p:cNvPr id="74756" name="Text Box 4"/>
          <p:cNvSpPr txBox="1">
            <a:spLocks noChangeArrowheads="1"/>
          </p:cNvSpPr>
          <p:nvPr/>
        </p:nvSpPr>
        <p:spPr bwMode="auto">
          <a:xfrm>
            <a:off x="5638800" y="6324600"/>
            <a:ext cx="2514600" cy="366713"/>
          </a:xfrm>
          <a:prstGeom prst="rect">
            <a:avLst/>
          </a:prstGeom>
          <a:noFill/>
          <a:ln w="9525">
            <a:noFill/>
            <a:miter lim="800000"/>
            <a:headEnd/>
            <a:tailEnd/>
          </a:ln>
        </p:spPr>
        <p:txBody>
          <a:bodyPr>
            <a:spAutoFit/>
          </a:bodyPr>
          <a:lstStyle/>
          <a:p>
            <a:pPr eaLnBrk="0" hangingPunct="0">
              <a:spcBef>
                <a:spcPct val="50000"/>
              </a:spcBef>
            </a:pPr>
            <a:r>
              <a:rPr lang="en-US" b="1" dirty="0">
                <a:latin typeface="Verdana" pitchFamily="34" charset="0"/>
              </a:rPr>
              <a:t>  </a:t>
            </a:r>
          </a:p>
        </p:txBody>
      </p:sp>
      <p:sp>
        <p:nvSpPr>
          <p:cNvPr id="2" name="Content Placeholder 1"/>
          <p:cNvSpPr>
            <a:spLocks noGrp="1"/>
          </p:cNvSpPr>
          <p:nvPr>
            <p:ph idx="1"/>
          </p:nvPr>
        </p:nvSpPr>
        <p:spPr>
          <a:xfrm>
            <a:off x="902042" y="1028700"/>
            <a:ext cx="8007179" cy="5409170"/>
          </a:xfrm>
        </p:spPr>
        <p:txBody>
          <a:bodyPr/>
          <a:lstStyle/>
          <a:p>
            <a:r>
              <a:rPr lang="en-US" sz="2800" dirty="0" smtClean="0"/>
              <a:t>For </a:t>
            </a:r>
            <a:r>
              <a:rPr lang="en-US" sz="2800" dirty="0"/>
              <a:t>LIM circuits with automated self-testing, this manual test is performed at intervals ≤ 12 months. </a:t>
            </a:r>
          </a:p>
          <a:p>
            <a:r>
              <a:rPr lang="en-US" sz="2800" dirty="0"/>
              <a:t>LIM circuits are tested per 6.3.3.3.2 after any repair or renovation to the electric distribution system. </a:t>
            </a:r>
          </a:p>
          <a:p>
            <a:r>
              <a:rPr lang="en-US" sz="2800" dirty="0"/>
              <a:t>Records are maintained of required tests and associated repairs or modifications, containing date, room or area tested, and results. </a:t>
            </a:r>
          </a:p>
          <a:p>
            <a:r>
              <a:rPr lang="en-US" sz="2800" dirty="0"/>
              <a:t>(For full text refer to NFPA 99-2012: 6.3.2; 6.3.3; 6.3.4)</a:t>
            </a:r>
          </a:p>
          <a:p>
            <a:endParaRPr lang="en-US" sz="2800" dirty="0"/>
          </a:p>
        </p:txBody>
      </p:sp>
      <p:sp>
        <p:nvSpPr>
          <p:cNvPr id="6" name="TextBox 5"/>
          <p:cNvSpPr txBox="1"/>
          <p:nvPr/>
        </p:nvSpPr>
        <p:spPr>
          <a:xfrm>
            <a:off x="6254497" y="-1"/>
            <a:ext cx="2889504" cy="707886"/>
          </a:xfrm>
          <a:prstGeom prst="rect">
            <a:avLst/>
          </a:prstGeom>
          <a:noFill/>
        </p:spPr>
        <p:txBody>
          <a:bodyPr wrap="square" rtlCol="0">
            <a:spAutoFit/>
          </a:bodyPr>
          <a:lstStyle/>
          <a:p>
            <a:pPr algn="ctr"/>
            <a:r>
              <a:rPr lang="en-US" sz="4000" dirty="0">
                <a:solidFill>
                  <a:srgbClr val="800000"/>
                </a:solidFill>
                <a:effectLst>
                  <a:outerShdw blurRad="38100" dist="38100" dir="2700000" algn="tl">
                    <a:srgbClr val="000000">
                      <a:alpha val="43137"/>
                    </a:srgbClr>
                  </a:outerShdw>
                </a:effectLst>
                <a:latin typeface="Perpetua" panose="02020502060401020303" pitchFamily="18" charset="0"/>
              </a:rPr>
              <a:t>PROPOSED</a:t>
            </a:r>
          </a:p>
        </p:txBody>
      </p:sp>
    </p:spTree>
    <p:extLst>
      <p:ext uri="{BB962C8B-B14F-4D97-AF65-F5344CB8AC3E}">
        <p14:creationId xmlns:p14="http://schemas.microsoft.com/office/powerpoint/2010/main" val="2132490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4299" y="261008"/>
            <a:ext cx="4468952" cy="618667"/>
          </a:xfrm>
        </p:spPr>
        <p:txBody>
          <a:bodyPr>
            <a:normAutofit/>
          </a:bodyPr>
          <a:lstStyle/>
          <a:p>
            <a:r>
              <a:rPr lang="en-US" sz="3200" i="1" dirty="0" smtClean="0">
                <a:solidFill>
                  <a:schemeClr val="accent2"/>
                </a:solidFill>
              </a:rPr>
              <a:t>EC.03.01.01 </a:t>
            </a:r>
            <a:r>
              <a:rPr lang="en-US" sz="3200" i="1" dirty="0">
                <a:solidFill>
                  <a:schemeClr val="accent2"/>
                </a:solidFill>
              </a:rPr>
              <a:t>EP 1</a:t>
            </a:r>
          </a:p>
        </p:txBody>
      </p:sp>
      <p:sp>
        <p:nvSpPr>
          <p:cNvPr id="74756" name="Text Box 4"/>
          <p:cNvSpPr txBox="1">
            <a:spLocks noChangeArrowheads="1"/>
          </p:cNvSpPr>
          <p:nvPr/>
        </p:nvSpPr>
        <p:spPr bwMode="auto">
          <a:xfrm>
            <a:off x="5638800" y="6324600"/>
            <a:ext cx="2514600" cy="366713"/>
          </a:xfrm>
          <a:prstGeom prst="rect">
            <a:avLst/>
          </a:prstGeom>
          <a:noFill/>
          <a:ln w="9525">
            <a:noFill/>
            <a:miter lim="800000"/>
            <a:headEnd/>
            <a:tailEnd/>
          </a:ln>
        </p:spPr>
        <p:txBody>
          <a:bodyPr>
            <a:spAutoFit/>
          </a:bodyPr>
          <a:lstStyle/>
          <a:p>
            <a:pPr eaLnBrk="0" hangingPunct="0">
              <a:spcBef>
                <a:spcPct val="50000"/>
              </a:spcBef>
            </a:pPr>
            <a:r>
              <a:rPr lang="en-US" b="1" dirty="0">
                <a:latin typeface="Verdana" pitchFamily="34" charset="0"/>
              </a:rPr>
              <a:t>  </a:t>
            </a:r>
          </a:p>
        </p:txBody>
      </p:sp>
      <p:sp>
        <p:nvSpPr>
          <p:cNvPr id="2" name="Content Placeholder 1"/>
          <p:cNvSpPr>
            <a:spLocks noGrp="1"/>
          </p:cNvSpPr>
          <p:nvPr>
            <p:ph idx="1"/>
          </p:nvPr>
        </p:nvSpPr>
        <p:spPr>
          <a:xfrm>
            <a:off x="851684" y="1092660"/>
            <a:ext cx="8163200" cy="5231940"/>
          </a:xfrm>
        </p:spPr>
        <p:txBody>
          <a:bodyPr/>
          <a:lstStyle/>
          <a:p>
            <a:r>
              <a:rPr lang="en-US" dirty="0"/>
              <a:t>Personnel responsible for the maintenance, inspection and testing and use of medical equipment, utility systems and equipment, fire safety systems and equipment, and the safe handling of hazardous materials and waste are competent and receive continuing education and training. </a:t>
            </a:r>
          </a:p>
          <a:p>
            <a:pPr marL="0" indent="0">
              <a:buNone/>
            </a:pPr>
            <a:r>
              <a:rPr lang="en-US" i="1" dirty="0">
                <a:solidFill>
                  <a:schemeClr val="accent2"/>
                </a:solidFill>
              </a:rPr>
              <a:t>(K50, K712, K718, K901, K907, K920, K921, K926, K933</a:t>
            </a:r>
            <a:r>
              <a:rPr lang="en-US" i="1" dirty="0" smtClean="0">
                <a:solidFill>
                  <a:schemeClr val="accent2"/>
                </a:solidFill>
              </a:rPr>
              <a:t>)</a:t>
            </a:r>
            <a:endParaRPr lang="en-US" i="1" dirty="0">
              <a:solidFill>
                <a:schemeClr val="accent2"/>
              </a:solidFill>
            </a:endParaRPr>
          </a:p>
        </p:txBody>
      </p:sp>
      <p:sp>
        <p:nvSpPr>
          <p:cNvPr id="6" name="TextBox 5"/>
          <p:cNvSpPr txBox="1"/>
          <p:nvPr/>
        </p:nvSpPr>
        <p:spPr>
          <a:xfrm>
            <a:off x="6254497" y="-1"/>
            <a:ext cx="2889504" cy="707886"/>
          </a:xfrm>
          <a:prstGeom prst="rect">
            <a:avLst/>
          </a:prstGeom>
          <a:noFill/>
        </p:spPr>
        <p:txBody>
          <a:bodyPr wrap="square" rtlCol="0">
            <a:spAutoFit/>
          </a:bodyPr>
          <a:lstStyle/>
          <a:p>
            <a:pPr algn="ctr"/>
            <a:r>
              <a:rPr lang="en-US" sz="4000" dirty="0">
                <a:solidFill>
                  <a:srgbClr val="800000"/>
                </a:solidFill>
                <a:effectLst>
                  <a:outerShdw blurRad="38100" dist="38100" dir="2700000" algn="tl">
                    <a:srgbClr val="000000">
                      <a:alpha val="43137"/>
                    </a:srgbClr>
                  </a:outerShdw>
                </a:effectLst>
                <a:latin typeface="Perpetua" panose="02020502060401020303" pitchFamily="18" charset="0"/>
              </a:rPr>
              <a:t>PROPOSED</a:t>
            </a:r>
          </a:p>
        </p:txBody>
      </p:sp>
    </p:spTree>
    <p:extLst>
      <p:ext uri="{BB962C8B-B14F-4D97-AF65-F5344CB8AC3E}">
        <p14:creationId xmlns:p14="http://schemas.microsoft.com/office/powerpoint/2010/main" val="144197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7113" y="245862"/>
            <a:ext cx="7659687" cy="871537"/>
          </a:xfrm>
        </p:spPr>
        <p:txBody>
          <a:bodyPr/>
          <a:lstStyle/>
          <a:p>
            <a:r>
              <a:rPr lang="en-US" sz="3200" i="1" dirty="0">
                <a:solidFill>
                  <a:schemeClr val="accent2"/>
                </a:solidFill>
              </a:rPr>
              <a:t>1/9/17 Release: EC.02.04.01  EP 5</a:t>
            </a:r>
          </a:p>
        </p:txBody>
      </p:sp>
      <p:sp>
        <p:nvSpPr>
          <p:cNvPr id="3" name="Content Placeholder 2"/>
          <p:cNvSpPr>
            <a:spLocks noGrp="1"/>
          </p:cNvSpPr>
          <p:nvPr>
            <p:ph idx="1"/>
          </p:nvPr>
        </p:nvSpPr>
        <p:spPr>
          <a:xfrm>
            <a:off x="833377" y="1215342"/>
            <a:ext cx="7853423" cy="4626658"/>
          </a:xfrm>
        </p:spPr>
        <p:txBody>
          <a:bodyPr/>
          <a:lstStyle/>
          <a:p>
            <a:pPr marL="0" indent="0">
              <a:buNone/>
            </a:pPr>
            <a:r>
              <a:rPr lang="en-US" sz="2800" dirty="0"/>
              <a:t>The </a:t>
            </a:r>
            <a:r>
              <a:rPr lang="en-US" sz="2800" dirty="0" smtClean="0"/>
              <a:t>hospital’s </a:t>
            </a:r>
            <a:r>
              <a:rPr lang="en-US" sz="2800" dirty="0"/>
              <a:t>activities and frequencies for inspecting, testing, and maintaining the following items must be in accordance with manufacturers’ recommendations: </a:t>
            </a:r>
          </a:p>
          <a:p>
            <a:pPr marL="347663" lvl="1"/>
            <a:r>
              <a:rPr lang="en-US" dirty="0"/>
              <a:t>Equipment subject to federal or state law or Medicare Conditions of Participation in which inspecting, testing, and maintaining must be in accordance with the manufacturers’ recommendations, or otherwise establishes more stringent maintenance requirements </a:t>
            </a:r>
          </a:p>
        </p:txBody>
      </p:sp>
    </p:spTree>
    <p:extLst>
      <p:ext uri="{BB962C8B-B14F-4D97-AF65-F5344CB8AC3E}">
        <p14:creationId xmlns:p14="http://schemas.microsoft.com/office/powerpoint/2010/main" val="113456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a:solidFill>
                  <a:schemeClr val="accent6"/>
                </a:solidFill>
              </a:rPr>
              <a:t>EC.02.04.01  EP 3</a:t>
            </a:r>
            <a:endParaRPr lang="en-US" sz="3200" dirty="0"/>
          </a:p>
        </p:txBody>
      </p:sp>
      <p:sp>
        <p:nvSpPr>
          <p:cNvPr id="3" name="Content Placeholder 2"/>
          <p:cNvSpPr>
            <a:spLocks noGrp="1"/>
          </p:cNvSpPr>
          <p:nvPr>
            <p:ph idx="1"/>
          </p:nvPr>
        </p:nvSpPr>
        <p:spPr/>
        <p:txBody>
          <a:bodyPr/>
          <a:lstStyle/>
          <a:p>
            <a:r>
              <a:rPr lang="en-US" sz="2800" dirty="0" smtClean="0"/>
              <a:t>The hospital identifies high-risk medical equipment on the inventory for which there is a risk of serious injury or death to a patient or staff member should the equipment fail. </a:t>
            </a:r>
            <a:br>
              <a:rPr lang="en-US" sz="2800" dirty="0" smtClean="0"/>
            </a:br>
            <a:r>
              <a:rPr lang="en-US" sz="2800" dirty="0" smtClean="0"/>
              <a:t/>
            </a:r>
            <a:br>
              <a:rPr lang="en-US" sz="2800" dirty="0" smtClean="0"/>
            </a:br>
            <a:r>
              <a:rPr lang="en-US" sz="2800" dirty="0" smtClean="0"/>
              <a:t>NOTE: High-risk medical equipment includes life support equipment. </a:t>
            </a:r>
            <a:endParaRPr lang="en-US" sz="2800" dirty="0"/>
          </a:p>
        </p:txBody>
      </p:sp>
    </p:spTree>
    <p:extLst>
      <p:ext uri="{BB962C8B-B14F-4D97-AF65-F5344CB8AC3E}">
        <p14:creationId xmlns:p14="http://schemas.microsoft.com/office/powerpoint/2010/main" val="2597388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solidFill>
                  <a:schemeClr val="accent6"/>
                </a:solidFill>
              </a:rPr>
              <a:t>EC.02.04.01  EP 4</a:t>
            </a:r>
            <a:endParaRPr lang="en-US" sz="3200" i="1" dirty="0">
              <a:solidFill>
                <a:schemeClr val="accent6"/>
              </a:solidFill>
            </a:endParaRPr>
          </a:p>
        </p:txBody>
      </p:sp>
      <p:sp>
        <p:nvSpPr>
          <p:cNvPr id="3" name="Content Placeholder 2"/>
          <p:cNvSpPr>
            <a:spLocks noGrp="1"/>
          </p:cNvSpPr>
          <p:nvPr>
            <p:ph idx="1"/>
          </p:nvPr>
        </p:nvSpPr>
        <p:spPr>
          <a:xfrm>
            <a:off x="855543" y="1082675"/>
            <a:ext cx="7964366" cy="5237102"/>
          </a:xfrm>
        </p:spPr>
        <p:txBody>
          <a:bodyPr/>
          <a:lstStyle/>
          <a:p>
            <a:r>
              <a:rPr lang="en-US" dirty="0"/>
              <a:t>The hospital identifies the activities and associated frequencies, in writing, for maintaining, inspecting, and testing all medical equipment on the inventory. These activities and associated frequencies are in accordance with manufacturers’ recommendations or with strategies of an alternative equipment maintenance (AEM) program.</a:t>
            </a:r>
          </a:p>
        </p:txBody>
      </p:sp>
    </p:spTree>
    <p:extLst>
      <p:ext uri="{BB962C8B-B14F-4D97-AF65-F5344CB8AC3E}">
        <p14:creationId xmlns:p14="http://schemas.microsoft.com/office/powerpoint/2010/main" val="34762924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4298" y="35622"/>
            <a:ext cx="8148115" cy="993078"/>
          </a:xfrm>
        </p:spPr>
        <p:txBody>
          <a:bodyPr/>
          <a:lstStyle/>
          <a:p>
            <a:r>
              <a:rPr lang="en-US" sz="3600" i="1" dirty="0">
                <a:solidFill>
                  <a:schemeClr val="accent2"/>
                </a:solidFill>
              </a:rPr>
              <a:t>Leadership Vision</a:t>
            </a:r>
          </a:p>
        </p:txBody>
      </p:sp>
      <p:sp>
        <p:nvSpPr>
          <p:cNvPr id="3" name="Content Placeholder 2"/>
          <p:cNvSpPr>
            <a:spLocks noGrp="1"/>
          </p:cNvSpPr>
          <p:nvPr>
            <p:ph idx="1"/>
          </p:nvPr>
        </p:nvSpPr>
        <p:spPr>
          <a:xfrm>
            <a:off x="393539" y="1724628"/>
            <a:ext cx="8293261" cy="4117372"/>
          </a:xfrm>
        </p:spPr>
        <p:txBody>
          <a:bodyPr/>
          <a:lstStyle/>
          <a:p>
            <a:r>
              <a:rPr lang="en-US" sz="3600" dirty="0"/>
              <a:t>Develop </a:t>
            </a:r>
            <a:r>
              <a:rPr lang="en-US" sz="3600" i="1" u="sng" dirty="0">
                <a:solidFill>
                  <a:schemeClr val="accent2"/>
                </a:solidFill>
              </a:rPr>
              <a:t>one single, comprehensive method</a:t>
            </a:r>
            <a:r>
              <a:rPr lang="en-US" sz="3600" dirty="0">
                <a:solidFill>
                  <a:schemeClr val="accent2"/>
                </a:solidFill>
              </a:rPr>
              <a:t> </a:t>
            </a:r>
            <a:r>
              <a:rPr lang="en-US" sz="3600" dirty="0"/>
              <a:t>of categorizing the risk associated with standards</a:t>
            </a:r>
          </a:p>
          <a:p>
            <a:pPr marL="0" indent="0">
              <a:buNone/>
            </a:pPr>
            <a:endParaRPr lang="en-US" dirty="0"/>
          </a:p>
        </p:txBody>
      </p:sp>
    </p:spTree>
    <p:extLst>
      <p:ext uri="{BB962C8B-B14F-4D97-AF65-F5344CB8AC3E}">
        <p14:creationId xmlns:p14="http://schemas.microsoft.com/office/powerpoint/2010/main" val="12010996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solidFill>
                  <a:schemeClr val="accent6"/>
                </a:solidFill>
              </a:rPr>
              <a:t>EC.02.04.01  EP 4 </a:t>
            </a:r>
            <a:endParaRPr lang="en-US" sz="3200" i="1" dirty="0">
              <a:solidFill>
                <a:schemeClr val="accent6"/>
              </a:solidFill>
            </a:endParaRPr>
          </a:p>
        </p:txBody>
      </p:sp>
      <p:sp>
        <p:nvSpPr>
          <p:cNvPr id="3" name="Content Placeholder 2"/>
          <p:cNvSpPr>
            <a:spLocks noGrp="1"/>
          </p:cNvSpPr>
          <p:nvPr>
            <p:ph idx="1"/>
          </p:nvPr>
        </p:nvSpPr>
        <p:spPr>
          <a:xfrm>
            <a:off x="810228" y="1215342"/>
            <a:ext cx="7998106" cy="4988688"/>
          </a:xfrm>
        </p:spPr>
        <p:txBody>
          <a:bodyPr/>
          <a:lstStyle/>
          <a:p>
            <a:r>
              <a:rPr lang="en-US" sz="2400" b="1" dirty="0"/>
              <a:t>Note 1:</a:t>
            </a:r>
            <a:r>
              <a:rPr lang="en-US" sz="2400" dirty="0"/>
              <a:t> The strategies of an AEM program must not reduce the safety of equipment and must be based on accepted standards of practice, such as the American National Standards Institute/Association for the Advancement of Medical Instrumentation handbook ANSI/AAMI EQ56: 2013, Recommended Practice for a Medical Equipment Management Program.  </a:t>
            </a:r>
            <a:br>
              <a:rPr lang="en-US" sz="2400" dirty="0"/>
            </a:br>
            <a:r>
              <a:rPr lang="en-US" sz="2400" dirty="0" smtClean="0"/>
              <a:t/>
            </a:r>
            <a:br>
              <a:rPr lang="en-US" sz="2400" dirty="0" smtClean="0"/>
            </a:br>
            <a:r>
              <a:rPr lang="en-US" sz="2400" b="1" dirty="0" smtClean="0"/>
              <a:t>Note </a:t>
            </a:r>
            <a:r>
              <a:rPr lang="en-US" sz="2400" b="1" dirty="0"/>
              <a:t>2:</a:t>
            </a:r>
            <a:r>
              <a:rPr lang="en-US" sz="2400" dirty="0"/>
              <a:t> Medical equipment with activities and associated frequencies in accordance with manufacturers’ recommendations must have a 100% completion rate. </a:t>
            </a:r>
            <a:r>
              <a:rPr lang="en-US" dirty="0"/>
              <a:t/>
            </a:r>
            <a:br>
              <a:rPr lang="en-US" dirty="0"/>
            </a:br>
            <a:endParaRPr lang="en-US" dirty="0"/>
          </a:p>
        </p:txBody>
      </p:sp>
    </p:spTree>
    <p:extLst>
      <p:ext uri="{BB962C8B-B14F-4D97-AF65-F5344CB8AC3E}">
        <p14:creationId xmlns:p14="http://schemas.microsoft.com/office/powerpoint/2010/main" val="12563054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solidFill>
                  <a:schemeClr val="accent6"/>
                </a:solidFill>
              </a:rPr>
              <a:t>EC.02.04.01  EP 4</a:t>
            </a:r>
            <a:endParaRPr lang="en-US" sz="3200" i="1" dirty="0">
              <a:solidFill>
                <a:schemeClr val="accent6"/>
              </a:solidFill>
            </a:endParaRPr>
          </a:p>
        </p:txBody>
      </p:sp>
      <p:sp>
        <p:nvSpPr>
          <p:cNvPr id="3" name="Content Placeholder 2"/>
          <p:cNvSpPr>
            <a:spLocks noGrp="1"/>
          </p:cNvSpPr>
          <p:nvPr>
            <p:ph idx="1"/>
          </p:nvPr>
        </p:nvSpPr>
        <p:spPr>
          <a:xfrm>
            <a:off x="601884" y="1579230"/>
            <a:ext cx="8075391" cy="4305300"/>
          </a:xfrm>
        </p:spPr>
        <p:txBody>
          <a:bodyPr/>
          <a:lstStyle/>
          <a:p>
            <a:r>
              <a:rPr lang="en-US" b="1" dirty="0">
                <a:solidFill>
                  <a:schemeClr val="accent6"/>
                </a:solidFill>
              </a:rPr>
              <a:t>Note 3: </a:t>
            </a:r>
            <a:r>
              <a:rPr lang="en-US" dirty="0">
                <a:solidFill>
                  <a:schemeClr val="accent6"/>
                </a:solidFill>
              </a:rPr>
              <a:t>Scheduled maintenance activities for both high-risk and non-high-risk medical equipment in an alternative equipment maintenance (AEM) program inventory must have a 100% completion rate. AEM frequency is determined by the hospital AEM program.</a:t>
            </a:r>
          </a:p>
        </p:txBody>
      </p:sp>
    </p:spTree>
    <p:extLst>
      <p:ext uri="{BB962C8B-B14F-4D97-AF65-F5344CB8AC3E}">
        <p14:creationId xmlns:p14="http://schemas.microsoft.com/office/powerpoint/2010/main" val="2018488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a:solidFill>
                  <a:schemeClr val="accent2"/>
                </a:solidFill>
              </a:rPr>
              <a:t>1/9/17 Release: EC.02.04.01  EP </a:t>
            </a:r>
            <a:r>
              <a:rPr lang="en-US" sz="3200" i="1" dirty="0" smtClean="0">
                <a:solidFill>
                  <a:schemeClr val="accent2"/>
                </a:solidFill>
              </a:rPr>
              <a:t>5</a:t>
            </a:r>
            <a:endParaRPr lang="en-US" sz="3200" i="1" dirty="0">
              <a:solidFill>
                <a:schemeClr val="accent2"/>
              </a:solidFill>
            </a:endParaRPr>
          </a:p>
        </p:txBody>
      </p:sp>
      <p:sp>
        <p:nvSpPr>
          <p:cNvPr id="3" name="Content Placeholder 2"/>
          <p:cNvSpPr>
            <a:spLocks noGrp="1"/>
          </p:cNvSpPr>
          <p:nvPr>
            <p:ph idx="1"/>
          </p:nvPr>
        </p:nvSpPr>
        <p:spPr>
          <a:xfrm>
            <a:off x="820818" y="1082674"/>
            <a:ext cx="7669212" cy="5156079"/>
          </a:xfrm>
        </p:spPr>
        <p:txBody>
          <a:bodyPr/>
          <a:lstStyle/>
          <a:p>
            <a:pPr marL="344488" lvl="1" indent="-344488">
              <a:spcBef>
                <a:spcPts val="0"/>
              </a:spcBef>
              <a:spcAft>
                <a:spcPts val="0"/>
              </a:spcAft>
            </a:pPr>
            <a:r>
              <a:rPr lang="en-US" sz="2400" dirty="0"/>
              <a:t>Medical laser devices </a:t>
            </a:r>
          </a:p>
          <a:p>
            <a:pPr marL="344488" lvl="1" indent="-344488">
              <a:spcBef>
                <a:spcPts val="0"/>
              </a:spcBef>
              <a:spcAft>
                <a:spcPts val="0"/>
              </a:spcAft>
            </a:pPr>
            <a:r>
              <a:rPr lang="en-US" sz="2400" dirty="0"/>
              <a:t>Imaging and radiologic equipment (whether used for diagnostic or therapeutic purposes) </a:t>
            </a:r>
          </a:p>
          <a:p>
            <a:pPr marL="344488" lvl="1" indent="-344488">
              <a:spcBef>
                <a:spcPts val="0"/>
              </a:spcBef>
              <a:spcAft>
                <a:spcPts val="0"/>
              </a:spcAft>
            </a:pPr>
            <a:r>
              <a:rPr lang="en-US" sz="2400" dirty="0"/>
              <a:t>New medical equipment with insufficient maintenance history to support the use of alternative maintenance strategies </a:t>
            </a:r>
          </a:p>
          <a:p>
            <a:pPr marL="0" lvl="1" indent="0">
              <a:spcBef>
                <a:spcPts val="0"/>
              </a:spcBef>
              <a:spcAft>
                <a:spcPts val="0"/>
              </a:spcAft>
              <a:buNone/>
            </a:pPr>
            <a:r>
              <a:rPr lang="en-US" sz="2400" dirty="0"/>
              <a:t>Note: Maintenance history includes any of the following documented evidence: </a:t>
            </a:r>
          </a:p>
          <a:p>
            <a:pPr marL="344488" lvl="1" indent="-344488">
              <a:spcBef>
                <a:spcPts val="0"/>
              </a:spcBef>
              <a:spcAft>
                <a:spcPts val="0"/>
              </a:spcAft>
            </a:pPr>
            <a:r>
              <a:rPr lang="en-US" sz="2400" dirty="0"/>
              <a:t>Records provided by the [ORGANIZATION]’s contractors </a:t>
            </a:r>
          </a:p>
          <a:p>
            <a:pPr marL="344488" lvl="1" indent="-344488">
              <a:spcBef>
                <a:spcPts val="0"/>
              </a:spcBef>
              <a:spcAft>
                <a:spcPts val="0"/>
              </a:spcAft>
            </a:pPr>
            <a:r>
              <a:rPr lang="en-US" sz="2400" dirty="0"/>
              <a:t>Information made public by nationally recognized sources </a:t>
            </a:r>
          </a:p>
          <a:p>
            <a:pPr marL="344488" lvl="1" indent="-344488">
              <a:spcBef>
                <a:spcPts val="0"/>
              </a:spcBef>
              <a:spcAft>
                <a:spcPts val="0"/>
              </a:spcAft>
            </a:pPr>
            <a:r>
              <a:rPr lang="en-US" sz="2400" dirty="0"/>
              <a:t>Records of the [ORGANIZATION]’s experience over time</a:t>
            </a:r>
          </a:p>
          <a:p>
            <a:pPr>
              <a:spcBef>
                <a:spcPts val="0"/>
              </a:spcBef>
              <a:spcAft>
                <a:spcPts val="0"/>
              </a:spcAft>
            </a:pPr>
            <a:endParaRPr lang="en-US" dirty="0"/>
          </a:p>
        </p:txBody>
      </p:sp>
    </p:spTree>
    <p:extLst>
      <p:ext uri="{BB962C8B-B14F-4D97-AF65-F5344CB8AC3E}">
        <p14:creationId xmlns:p14="http://schemas.microsoft.com/office/powerpoint/2010/main" val="1206136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a:solidFill>
                  <a:schemeClr val="accent2"/>
                </a:solidFill>
              </a:rPr>
              <a:t>1/9/17 Release: EC.02.04.03  EP 3</a:t>
            </a:r>
          </a:p>
        </p:txBody>
      </p:sp>
      <p:sp>
        <p:nvSpPr>
          <p:cNvPr id="3" name="Content Placeholder 2"/>
          <p:cNvSpPr>
            <a:spLocks noGrp="1"/>
          </p:cNvSpPr>
          <p:nvPr>
            <p:ph idx="1"/>
          </p:nvPr>
        </p:nvSpPr>
        <p:spPr>
          <a:xfrm>
            <a:off x="809244" y="1247333"/>
            <a:ext cx="7669212" cy="4771502"/>
          </a:xfrm>
        </p:spPr>
        <p:txBody>
          <a:bodyPr/>
          <a:lstStyle/>
          <a:p>
            <a:pPr marL="0" indent="0">
              <a:buNone/>
            </a:pPr>
            <a:r>
              <a:rPr lang="en-US" sz="2800" dirty="0"/>
              <a:t>The [ORGANIZATION] inspects, tests, and maintains non–high-risk equipment identified on the medical equipment inventory. These activities are documented.  </a:t>
            </a:r>
            <a:br>
              <a:rPr lang="en-US" sz="2800" dirty="0"/>
            </a:br>
            <a:r>
              <a:rPr lang="en-US" sz="2800" b="1" dirty="0">
                <a:solidFill>
                  <a:srgbClr val="C00000"/>
                </a:solidFill>
              </a:rPr>
              <a:t>Note:</a:t>
            </a:r>
            <a:r>
              <a:rPr lang="en-US" sz="2800" dirty="0">
                <a:solidFill>
                  <a:srgbClr val="C00000"/>
                </a:solidFill>
              </a:rPr>
              <a:t> Scheduled maintenance activities for non-high risk medical equipment in an alternative equipment maintenance (AEM) program inventory may be deferred as defined by organization policy, provided the completion rate is not less than 90%.</a:t>
            </a:r>
          </a:p>
          <a:p>
            <a:endParaRPr lang="en-US" sz="2800" dirty="0"/>
          </a:p>
        </p:txBody>
      </p:sp>
    </p:spTree>
    <p:extLst>
      <p:ext uri="{BB962C8B-B14F-4D97-AF65-F5344CB8AC3E}">
        <p14:creationId xmlns:p14="http://schemas.microsoft.com/office/powerpoint/2010/main" val="586477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a:solidFill>
                  <a:schemeClr val="accent6"/>
                </a:solidFill>
              </a:rPr>
              <a:t>CMS </a:t>
            </a:r>
            <a:r>
              <a:rPr lang="en-US" sz="3200" i="1" dirty="0" smtClean="0">
                <a:solidFill>
                  <a:schemeClr val="accent6"/>
                </a:solidFill>
              </a:rPr>
              <a:t>Response  </a:t>
            </a:r>
            <a:endParaRPr lang="en-US" sz="3200" i="1" dirty="0">
              <a:solidFill>
                <a:schemeClr val="accent6"/>
              </a:solidFill>
            </a:endParaRPr>
          </a:p>
        </p:txBody>
      </p:sp>
      <p:sp>
        <p:nvSpPr>
          <p:cNvPr id="3" name="Content Placeholder 2"/>
          <p:cNvSpPr>
            <a:spLocks noGrp="1"/>
          </p:cNvSpPr>
          <p:nvPr>
            <p:ph idx="1"/>
          </p:nvPr>
        </p:nvSpPr>
        <p:spPr/>
        <p:txBody>
          <a:bodyPr/>
          <a:lstStyle/>
          <a:p>
            <a:r>
              <a:rPr lang="en-US" dirty="0"/>
              <a:t>Note allows for completion rate of 90% for AEM for non-high-risk medical equipment.  CMS indicated that 100% of the maintenance has to be completed and that AEM is performed at a frequency defined by the organization’s AEM program.</a:t>
            </a:r>
          </a:p>
        </p:txBody>
      </p:sp>
    </p:spTree>
    <p:extLst>
      <p:ext uri="{BB962C8B-B14F-4D97-AF65-F5344CB8AC3E}">
        <p14:creationId xmlns:p14="http://schemas.microsoft.com/office/powerpoint/2010/main" val="1288093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solidFill>
                  <a:schemeClr val="accent6"/>
                </a:solidFill>
              </a:rPr>
              <a:t>EC.02.04.03  EP 3</a:t>
            </a:r>
            <a:endParaRPr lang="en-US" sz="3200" i="1" dirty="0">
              <a:solidFill>
                <a:schemeClr val="accent6"/>
              </a:solidFill>
            </a:endParaRPr>
          </a:p>
        </p:txBody>
      </p:sp>
      <p:sp>
        <p:nvSpPr>
          <p:cNvPr id="3" name="Content Placeholder 2"/>
          <p:cNvSpPr>
            <a:spLocks noGrp="1"/>
          </p:cNvSpPr>
          <p:nvPr>
            <p:ph idx="1"/>
          </p:nvPr>
        </p:nvSpPr>
        <p:spPr>
          <a:xfrm>
            <a:off x="571500" y="1436914"/>
            <a:ext cx="8115300" cy="4405086"/>
          </a:xfrm>
        </p:spPr>
        <p:txBody>
          <a:bodyPr/>
          <a:lstStyle/>
          <a:p>
            <a:r>
              <a:rPr lang="en-US" sz="2800" dirty="0"/>
              <a:t>The hospital inspects, tests, and maintains non-high-risk equipment identified on the medical equipment inventory. These activities are documented.  </a:t>
            </a:r>
            <a:br>
              <a:rPr lang="en-US" sz="2800" dirty="0"/>
            </a:br>
            <a:r>
              <a:rPr lang="en-US" sz="2800" b="1" dirty="0">
                <a:solidFill>
                  <a:schemeClr val="accent6"/>
                </a:solidFill>
              </a:rPr>
              <a:t>Note:</a:t>
            </a:r>
            <a:r>
              <a:rPr lang="en-US" sz="2800" dirty="0">
                <a:solidFill>
                  <a:schemeClr val="accent6"/>
                </a:solidFill>
              </a:rPr>
              <a:t> </a:t>
            </a:r>
            <a:r>
              <a:rPr lang="en-US" sz="2800" b="1" dirty="0">
                <a:solidFill>
                  <a:schemeClr val="accent6"/>
                </a:solidFill>
              </a:rPr>
              <a:t>Scheduled maintenance activities for non-high-risk medical equipment in an alternative equipment maintenance (AEM) program inventory must have a 100% completion rate. AEM frequency is determined by the hospital’s AEM program.</a:t>
            </a:r>
            <a:endParaRPr lang="en-US" sz="2800" dirty="0">
              <a:solidFill>
                <a:schemeClr val="accent6"/>
              </a:solidFill>
            </a:endParaRPr>
          </a:p>
          <a:p>
            <a:endParaRPr lang="en-US" dirty="0"/>
          </a:p>
        </p:txBody>
      </p:sp>
    </p:spTree>
    <p:extLst>
      <p:ext uri="{BB962C8B-B14F-4D97-AF65-F5344CB8AC3E}">
        <p14:creationId xmlns:p14="http://schemas.microsoft.com/office/powerpoint/2010/main" val="1918583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058" y="35622"/>
            <a:ext cx="8149356" cy="993078"/>
          </a:xfrm>
        </p:spPr>
        <p:txBody>
          <a:bodyPr/>
          <a:lstStyle/>
          <a:p>
            <a:r>
              <a:rPr lang="en-US" sz="3200" i="1" dirty="0">
                <a:solidFill>
                  <a:schemeClr val="accent2"/>
                </a:solidFill>
              </a:rPr>
              <a:t>EC.02.04.03  EP 14</a:t>
            </a:r>
          </a:p>
        </p:txBody>
      </p:sp>
      <p:sp>
        <p:nvSpPr>
          <p:cNvPr id="3" name="Content Placeholder 2"/>
          <p:cNvSpPr>
            <a:spLocks noGrp="1"/>
          </p:cNvSpPr>
          <p:nvPr>
            <p:ph idx="1"/>
          </p:nvPr>
        </p:nvSpPr>
        <p:spPr>
          <a:xfrm>
            <a:off x="462987" y="1536700"/>
            <a:ext cx="8391646" cy="4528434"/>
          </a:xfrm>
        </p:spPr>
        <p:txBody>
          <a:bodyPr>
            <a:normAutofit fontScale="92500" lnSpcReduction="10000"/>
          </a:bodyPr>
          <a:lstStyle/>
          <a:p>
            <a:r>
              <a:rPr lang="en-US" dirty="0"/>
              <a:t>The hospital meets all other HealthCare Facilities Code requirements; facilities code for electrical equipment in the patient care vicinity as related to NFPA 99-2012: Chapter 10. </a:t>
            </a:r>
          </a:p>
          <a:p>
            <a:r>
              <a:rPr lang="en-US" dirty="0"/>
              <a:t>Note: For hospitals that use Joint Commission accreditation for deemed status purposes: the hospital meets the applicable provisions of the Life Safety Code Tentative Interim Amendment (TIA) 12-5.</a:t>
            </a:r>
          </a:p>
        </p:txBody>
      </p:sp>
    </p:spTree>
    <p:extLst>
      <p:ext uri="{BB962C8B-B14F-4D97-AF65-F5344CB8AC3E}">
        <p14:creationId xmlns:p14="http://schemas.microsoft.com/office/powerpoint/2010/main" val="32962004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Relocatable Power Taps </a:t>
            </a:r>
            <a:endParaRPr lang="en-US" dirty="0"/>
          </a:p>
        </p:txBody>
      </p:sp>
      <p:sp>
        <p:nvSpPr>
          <p:cNvPr id="3" name="Content Placeholder 2"/>
          <p:cNvSpPr>
            <a:spLocks noGrp="1"/>
          </p:cNvSpPr>
          <p:nvPr>
            <p:ph idx="1"/>
          </p:nvPr>
        </p:nvSpPr>
        <p:spPr/>
        <p:txBody>
          <a:bodyPr/>
          <a:lstStyle/>
          <a:p>
            <a:pPr>
              <a:lnSpc>
                <a:spcPts val="2600"/>
              </a:lnSpc>
            </a:pPr>
            <a:r>
              <a:rPr lang="en-US" sz="2400" dirty="0"/>
              <a:t>RPTs </a:t>
            </a:r>
            <a:r>
              <a:rPr lang="en-US" sz="2400" b="1" dirty="0">
                <a:solidFill>
                  <a:srgbClr val="990033"/>
                </a:solidFill>
              </a:rPr>
              <a:t>may</a:t>
            </a:r>
            <a:r>
              <a:rPr lang="en-US" sz="2400" dirty="0"/>
              <a:t> be used for non-patient care equipment such as computers/monitors/printers, and in areas such as waiting rooms, offices, nurse stations, support areas, corridors, etc. </a:t>
            </a:r>
          </a:p>
          <a:p>
            <a:pPr>
              <a:lnSpc>
                <a:spcPts val="2600"/>
              </a:lnSpc>
              <a:spcAft>
                <a:spcPts val="600"/>
              </a:spcAft>
            </a:pPr>
            <a:r>
              <a:rPr lang="en-US" sz="2400" dirty="0"/>
              <a:t>Precautions needed </a:t>
            </a:r>
            <a:r>
              <a:rPr lang="en-US" sz="2400"/>
              <a:t>if </a:t>
            </a:r>
            <a:r>
              <a:rPr lang="en-US" sz="2400" smtClean="0"/>
              <a:t>RPTs </a:t>
            </a:r>
            <a:r>
              <a:rPr lang="en-US" sz="2400" dirty="0"/>
              <a:t>are used include: </a:t>
            </a:r>
          </a:p>
          <a:p>
            <a:pPr lvl="1">
              <a:lnSpc>
                <a:spcPts val="2600"/>
              </a:lnSpc>
              <a:spcAft>
                <a:spcPts val="600"/>
              </a:spcAft>
            </a:pPr>
            <a:r>
              <a:rPr lang="en-US" sz="2000" dirty="0"/>
              <a:t>ensuring they are never “daisy-chained”</a:t>
            </a:r>
          </a:p>
          <a:p>
            <a:pPr lvl="1">
              <a:lnSpc>
                <a:spcPts val="2600"/>
              </a:lnSpc>
              <a:spcAft>
                <a:spcPts val="600"/>
              </a:spcAft>
            </a:pPr>
            <a:r>
              <a:rPr lang="en-US" sz="2000" dirty="0"/>
              <a:t>preventing cords from becoming tripping hazards</a:t>
            </a:r>
          </a:p>
          <a:p>
            <a:pPr lvl="1">
              <a:lnSpc>
                <a:spcPts val="2600"/>
              </a:lnSpc>
              <a:spcAft>
                <a:spcPts val="600"/>
              </a:spcAft>
            </a:pPr>
            <a:r>
              <a:rPr lang="en-US" sz="2000" dirty="0"/>
              <a:t>installing internal ground fault and over-current protection devices</a:t>
            </a:r>
          </a:p>
          <a:p>
            <a:pPr lvl="1">
              <a:lnSpc>
                <a:spcPts val="2600"/>
              </a:lnSpc>
              <a:spcAft>
                <a:spcPts val="600"/>
              </a:spcAft>
            </a:pPr>
            <a:r>
              <a:rPr lang="en-US" sz="2000" dirty="0"/>
              <a:t>using power strips that are adequate for the number and types of devices used </a:t>
            </a:r>
          </a:p>
        </p:txBody>
      </p:sp>
    </p:spTree>
    <p:extLst>
      <p:ext uri="{BB962C8B-B14F-4D97-AF65-F5344CB8AC3E}">
        <p14:creationId xmlns:p14="http://schemas.microsoft.com/office/powerpoint/2010/main" val="453689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Definitions From NFPA 99-2012</a:t>
            </a:r>
          </a:p>
        </p:txBody>
      </p:sp>
      <p:sp>
        <p:nvSpPr>
          <p:cNvPr id="3" name="Content Placeholder 2"/>
          <p:cNvSpPr>
            <a:spLocks noGrp="1"/>
          </p:cNvSpPr>
          <p:nvPr>
            <p:ph idx="1"/>
          </p:nvPr>
        </p:nvSpPr>
        <p:spPr>
          <a:xfrm>
            <a:off x="712787" y="1082675"/>
            <a:ext cx="8169956" cy="4847164"/>
          </a:xfrm>
        </p:spPr>
        <p:txBody>
          <a:bodyPr/>
          <a:lstStyle/>
          <a:p>
            <a:pPr lvl="0"/>
            <a:r>
              <a:rPr lang="en-US" sz="2000" i="1" u="sng" dirty="0"/>
              <a:t>Patient bed location</a:t>
            </a:r>
            <a:r>
              <a:rPr lang="en-US" sz="2000" i="1" dirty="0"/>
              <a:t> </a:t>
            </a:r>
            <a:r>
              <a:rPr lang="en-US" sz="2000" dirty="0"/>
              <a:t>is defined in section 3.3.136 as the location of a patient sleeping bed, or the bed or procedure table of a critical care area </a:t>
            </a:r>
          </a:p>
          <a:p>
            <a:pPr lvl="0"/>
            <a:r>
              <a:rPr lang="en-US" sz="2000" i="1" u="sng" dirty="0"/>
              <a:t>Patient-care-related electrical equipment</a:t>
            </a:r>
            <a:r>
              <a:rPr lang="en-US" sz="2000" dirty="0"/>
              <a:t> is defined in section 3.3.137 as electrical equipment that is intended to be used for diagnostic, therapeutic, or monitoring purposes in the patient care vicinity</a:t>
            </a:r>
          </a:p>
          <a:p>
            <a:pPr lvl="0"/>
            <a:r>
              <a:rPr lang="en-US" sz="2000" i="1" u="sng" dirty="0"/>
              <a:t>Patient care room</a:t>
            </a:r>
            <a:r>
              <a:rPr lang="en-US" sz="2000" dirty="0"/>
              <a:t> is defined in section 3.3.138 as any room of a health care facility wherein patients are intended to be examined or treated. Note that this term replaces the term “patient care area” used in the 1999 NFPA 99, but the definition has not changed </a:t>
            </a:r>
          </a:p>
          <a:p>
            <a:pPr lvl="0"/>
            <a:r>
              <a:rPr lang="en-US" sz="2000" i="1" u="sng" dirty="0"/>
              <a:t>Patient care vicinity</a:t>
            </a:r>
            <a:r>
              <a:rPr lang="en-US" sz="2000" i="1" dirty="0"/>
              <a:t> </a:t>
            </a:r>
            <a:r>
              <a:rPr lang="en-US" sz="2000" dirty="0"/>
              <a:t>is defined in section 3.3.139 as a space, within a location intended for the examination and treatment of patients (i.e., patient care room) extending 6 ft. beyond the normal location of the bed, chair, table, treadmill, or other device that supports the patient during examination and treatment and extends vertically 7 ft. 6 in. above the floor </a:t>
            </a:r>
          </a:p>
        </p:txBody>
      </p:sp>
    </p:spTree>
    <p:extLst>
      <p:ext uri="{BB962C8B-B14F-4D97-AF65-F5344CB8AC3E}">
        <p14:creationId xmlns:p14="http://schemas.microsoft.com/office/powerpoint/2010/main" val="2462066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588" y="0"/>
            <a:ext cx="7659687" cy="1082675"/>
          </a:xfrm>
        </p:spPr>
        <p:txBody>
          <a:bodyPr/>
          <a:lstStyle/>
          <a:p>
            <a:r>
              <a:rPr lang="en-US" dirty="0"/>
              <a:t>RPT Requirements</a:t>
            </a:r>
          </a:p>
        </p:txBody>
      </p:sp>
      <p:sp>
        <p:nvSpPr>
          <p:cNvPr id="3" name="Content Placeholder 2"/>
          <p:cNvSpPr>
            <a:spLocks noGrp="1"/>
          </p:cNvSpPr>
          <p:nvPr>
            <p:ph idx="1"/>
          </p:nvPr>
        </p:nvSpPr>
        <p:spPr>
          <a:xfrm>
            <a:off x="712788" y="796705"/>
            <a:ext cx="8141964" cy="5460162"/>
          </a:xfrm>
        </p:spPr>
        <p:txBody>
          <a:bodyPr/>
          <a:lstStyle/>
          <a:p>
            <a:pPr lvl="0">
              <a:lnSpc>
                <a:spcPts val="2300"/>
              </a:lnSpc>
            </a:pPr>
            <a:r>
              <a:rPr lang="en-US" sz="2400" dirty="0"/>
              <a:t>Power strips may be used in a patient care vicinity to power rack-, table-, pedestal-or cart-mounted patient care-related electrical equipment assemblies, provided all of the following conditions are met, as required by section 10.2.3.6: </a:t>
            </a:r>
          </a:p>
          <a:p>
            <a:pPr lvl="1">
              <a:lnSpc>
                <a:spcPts val="2000"/>
              </a:lnSpc>
              <a:spcAft>
                <a:spcPts val="1000"/>
              </a:spcAft>
            </a:pPr>
            <a:r>
              <a:rPr lang="en-US" sz="2000" dirty="0"/>
              <a:t>The receptacles are permanently attached to the equipment assembly </a:t>
            </a:r>
          </a:p>
          <a:p>
            <a:pPr lvl="1">
              <a:lnSpc>
                <a:spcPts val="2000"/>
              </a:lnSpc>
              <a:spcAft>
                <a:spcPts val="1000"/>
              </a:spcAft>
            </a:pPr>
            <a:r>
              <a:rPr lang="en-US" sz="2000" dirty="0"/>
              <a:t>The sum of the ampacity of all appliances connected to the receptacles shall not exceed 75 percent of the ampacity of the flexible cord supplying the receptacles</a:t>
            </a:r>
          </a:p>
          <a:p>
            <a:pPr lvl="1">
              <a:lnSpc>
                <a:spcPts val="2000"/>
              </a:lnSpc>
              <a:spcAft>
                <a:spcPts val="1000"/>
              </a:spcAft>
            </a:pPr>
            <a:r>
              <a:rPr lang="en-US" sz="2000" dirty="0"/>
              <a:t>The ampacity of the flexible cord is suitable in accordance with the current edition of NFPA 70, National Electric Code. </a:t>
            </a:r>
          </a:p>
          <a:p>
            <a:pPr lvl="1">
              <a:lnSpc>
                <a:spcPts val="2000"/>
              </a:lnSpc>
              <a:spcAft>
                <a:spcPts val="1000"/>
              </a:spcAft>
            </a:pPr>
            <a:r>
              <a:rPr lang="en-US" sz="2000" dirty="0"/>
              <a:t>The electrical and mechanical integrity of the assembly is regularly verified and documented through an ongoing maintenance program</a:t>
            </a:r>
          </a:p>
          <a:p>
            <a:pPr lvl="1">
              <a:lnSpc>
                <a:spcPts val="2000"/>
              </a:lnSpc>
              <a:spcAft>
                <a:spcPts val="1000"/>
              </a:spcAft>
            </a:pPr>
            <a:r>
              <a:rPr lang="en-US" sz="2000" strike="sngStrike" dirty="0"/>
              <a:t>Means are employed to ensure that additional devices or nonmedical equipment cannot be connected to the multiple outlet extension cord after leakage currents have been verified as safe</a:t>
            </a:r>
            <a:endParaRPr lang="en-US" strike="sngStrike" dirty="0"/>
          </a:p>
        </p:txBody>
      </p:sp>
    </p:spTree>
    <p:extLst>
      <p:ext uri="{BB962C8B-B14F-4D97-AF65-F5344CB8AC3E}">
        <p14:creationId xmlns:p14="http://schemas.microsoft.com/office/powerpoint/2010/main" val="132728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466" y="184572"/>
            <a:ext cx="7659687" cy="871537"/>
          </a:xfrm>
        </p:spPr>
        <p:txBody>
          <a:bodyPr/>
          <a:lstStyle/>
          <a:p>
            <a:r>
              <a:rPr lang="en-US" sz="3600" i="1" dirty="0">
                <a:solidFill>
                  <a:schemeClr val="accent2"/>
                </a:solidFill>
              </a:rPr>
              <a:t>Project Overview</a:t>
            </a:r>
          </a:p>
        </p:txBody>
      </p:sp>
      <p:sp>
        <p:nvSpPr>
          <p:cNvPr id="3" name="Content Placeholder 2"/>
          <p:cNvSpPr>
            <a:spLocks noGrp="1"/>
          </p:cNvSpPr>
          <p:nvPr>
            <p:ph idx="1"/>
          </p:nvPr>
        </p:nvSpPr>
        <p:spPr>
          <a:xfrm>
            <a:off x="901841" y="1189458"/>
            <a:ext cx="7669212" cy="4804941"/>
          </a:xfrm>
        </p:spPr>
        <p:txBody>
          <a:bodyPr/>
          <a:lstStyle/>
          <a:p>
            <a:pPr>
              <a:buSzPct val="80000"/>
            </a:pPr>
            <a:r>
              <a:rPr lang="en-US" sz="2800" dirty="0"/>
              <a:t>Address customer concerns </a:t>
            </a:r>
          </a:p>
          <a:p>
            <a:pPr>
              <a:buSzPct val="80000"/>
            </a:pPr>
            <a:r>
              <a:rPr lang="en-US" sz="2800" dirty="0"/>
              <a:t>Address contemporary issues in our standards</a:t>
            </a:r>
          </a:p>
          <a:p>
            <a:pPr>
              <a:buSzPct val="80000"/>
            </a:pPr>
            <a:r>
              <a:rPr lang="en-US" sz="2800" dirty="0"/>
              <a:t>Reduce complexity </a:t>
            </a:r>
          </a:p>
          <a:p>
            <a:pPr>
              <a:buSzPct val="80000"/>
            </a:pPr>
            <a:r>
              <a:rPr lang="en-US" sz="2800" dirty="0"/>
              <a:t>Streamline manual</a:t>
            </a:r>
          </a:p>
          <a:p>
            <a:pPr>
              <a:buSzPct val="80000"/>
            </a:pPr>
            <a:r>
              <a:rPr lang="en-US" sz="2800" dirty="0"/>
              <a:t>Hospital program </a:t>
            </a:r>
          </a:p>
          <a:p>
            <a:pPr>
              <a:buSzPct val="80000"/>
            </a:pPr>
            <a:r>
              <a:rPr lang="en-US" sz="2800" dirty="0"/>
              <a:t>Occurring in phases</a:t>
            </a:r>
          </a:p>
          <a:p>
            <a:pPr>
              <a:buSzPct val="80000"/>
            </a:pPr>
            <a:r>
              <a:rPr lang="en-US" sz="2800" dirty="0"/>
              <a:t>Did not affect Elements of Performance (EPs) directly related to Medicare Requirements (CoPs)</a:t>
            </a:r>
          </a:p>
          <a:p>
            <a:pPr marL="0" indent="0">
              <a:buNone/>
            </a:pPr>
            <a:endParaRPr lang="en-US" dirty="0"/>
          </a:p>
          <a:p>
            <a:endParaRPr lang="en-US" sz="2600" dirty="0"/>
          </a:p>
          <a:p>
            <a:pPr marL="0" indent="0">
              <a:buNone/>
            </a:pPr>
            <a:endParaRPr lang="en-US" sz="2600" dirty="0"/>
          </a:p>
        </p:txBody>
      </p:sp>
    </p:spTree>
    <p:extLst>
      <p:ext uri="{BB962C8B-B14F-4D97-AF65-F5344CB8AC3E}">
        <p14:creationId xmlns:p14="http://schemas.microsoft.com/office/powerpoint/2010/main" val="16663270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RPT Requirements</a:t>
            </a:r>
          </a:p>
        </p:txBody>
      </p:sp>
      <p:sp>
        <p:nvSpPr>
          <p:cNvPr id="3" name="Content Placeholder 2"/>
          <p:cNvSpPr>
            <a:spLocks noGrp="1"/>
          </p:cNvSpPr>
          <p:nvPr>
            <p:ph idx="1"/>
          </p:nvPr>
        </p:nvSpPr>
        <p:spPr>
          <a:xfrm>
            <a:off x="712787" y="1485903"/>
            <a:ext cx="8164513" cy="4847164"/>
          </a:xfrm>
        </p:spPr>
        <p:txBody>
          <a:bodyPr/>
          <a:lstStyle/>
          <a:p>
            <a:pPr lvl="0">
              <a:lnSpc>
                <a:spcPts val="2700"/>
              </a:lnSpc>
              <a:spcAft>
                <a:spcPts val="1800"/>
              </a:spcAft>
            </a:pPr>
            <a:r>
              <a:rPr lang="en-US" sz="2400" dirty="0"/>
              <a:t>Patient bed locations in new health care facilities, or in existing facilities that undergo renovation or a change in occupancy, shall be provided with the minimum number of receptacles as required by section 6.3.2.2.6.2</a:t>
            </a:r>
          </a:p>
          <a:p>
            <a:pPr lvl="0">
              <a:lnSpc>
                <a:spcPts val="2700"/>
              </a:lnSpc>
            </a:pPr>
            <a:r>
              <a:rPr lang="en-US" sz="2400" dirty="0"/>
              <a:t>Power strips providing power to rack-, table-, pedestal-, or cart-mounted patient care-related electrical equipment assemblies are not required to be an integral component of manufacturer tested equipment. Power strips may be permanently attached to mounted equipment assemblies by personnel who are qualified to ensure compliance with section 10.2.3.6</a:t>
            </a:r>
          </a:p>
        </p:txBody>
      </p:sp>
    </p:spTree>
    <p:extLst>
      <p:ext uri="{BB962C8B-B14F-4D97-AF65-F5344CB8AC3E}">
        <p14:creationId xmlns:p14="http://schemas.microsoft.com/office/powerpoint/2010/main" val="2163753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589" y="211139"/>
            <a:ext cx="2501116" cy="460194"/>
          </a:xfrm>
        </p:spPr>
        <p:txBody>
          <a:bodyPr/>
          <a:lstStyle/>
          <a:p>
            <a:r>
              <a:rPr lang="en-US" sz="3200" i="1" dirty="0">
                <a:solidFill>
                  <a:schemeClr val="accent2"/>
                </a:solidFill>
              </a:rPr>
              <a:t>Summary</a:t>
            </a:r>
          </a:p>
        </p:txBody>
      </p:sp>
      <p:sp>
        <p:nvSpPr>
          <p:cNvPr id="3" name="Content Placeholder 2"/>
          <p:cNvSpPr>
            <a:spLocks noGrp="1"/>
          </p:cNvSpPr>
          <p:nvPr>
            <p:ph idx="1"/>
          </p:nvPr>
        </p:nvSpPr>
        <p:spPr>
          <a:xfrm>
            <a:off x="915988" y="972272"/>
            <a:ext cx="7964487" cy="5185459"/>
          </a:xfrm>
        </p:spPr>
        <p:txBody>
          <a:bodyPr/>
          <a:lstStyle/>
          <a:p>
            <a:pPr marL="233363" indent="-233363">
              <a:spcAft>
                <a:spcPts val="600"/>
              </a:spcAft>
              <a:buSzPct val="60000"/>
            </a:pPr>
            <a:r>
              <a:rPr lang="en-US" sz="2000" dirty="0"/>
              <a:t>The organization has two strategies for managing medical equipment: </a:t>
            </a:r>
          </a:p>
          <a:p>
            <a:pPr lvl="1">
              <a:spcAft>
                <a:spcPts val="600"/>
              </a:spcAft>
            </a:pPr>
            <a:r>
              <a:rPr lang="en-US" sz="2000" dirty="0"/>
              <a:t>Follow manufacturers recommendations </a:t>
            </a:r>
          </a:p>
          <a:p>
            <a:pPr lvl="1">
              <a:spcAft>
                <a:spcPts val="600"/>
              </a:spcAft>
            </a:pPr>
            <a:r>
              <a:rPr lang="en-US" sz="2000" dirty="0"/>
              <a:t>Develop written criteria for an Alternative Equipment Management (AEM) program</a:t>
            </a:r>
          </a:p>
          <a:p>
            <a:pPr marL="233363" indent="-233363">
              <a:spcAft>
                <a:spcPts val="600"/>
              </a:spcAft>
              <a:buSzPct val="60000"/>
            </a:pPr>
            <a:r>
              <a:rPr lang="en-US" sz="2000" dirty="0"/>
              <a:t>For equipment subject to Federal or State law; imaging and radiologic equipment; medical device lasers; new medical equipment; and equipment not in an AEM the organization follows manufacturers’ recommendations (or establishes more stringent maintenance requirements)</a:t>
            </a:r>
          </a:p>
          <a:p>
            <a:pPr marL="233363" indent="-233363">
              <a:spcAft>
                <a:spcPts val="600"/>
              </a:spcAft>
              <a:buSzPct val="60000"/>
            </a:pPr>
            <a:r>
              <a:rPr lang="en-US" sz="2000" dirty="0"/>
              <a:t>The second strategy is to develop written criteria for a AEM program.  AEM allows for the organization to apply various maintenance strategies to the activities and frequencies for inspecting, testing and maintaining equipment</a:t>
            </a:r>
            <a:r>
              <a:rPr lang="en-US" sz="2400" dirty="0"/>
              <a:t>.</a:t>
            </a:r>
          </a:p>
        </p:txBody>
      </p:sp>
    </p:spTree>
    <p:extLst>
      <p:ext uri="{BB962C8B-B14F-4D97-AF65-F5344CB8AC3E}">
        <p14:creationId xmlns:p14="http://schemas.microsoft.com/office/powerpoint/2010/main" val="553565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589" y="211138"/>
            <a:ext cx="3184022" cy="871537"/>
          </a:xfrm>
        </p:spPr>
        <p:txBody>
          <a:bodyPr/>
          <a:lstStyle/>
          <a:p>
            <a:r>
              <a:rPr lang="en-US" sz="3200" i="1" dirty="0">
                <a:solidFill>
                  <a:schemeClr val="accent2"/>
                </a:solidFill>
              </a:rPr>
              <a:t>Summary </a:t>
            </a:r>
          </a:p>
        </p:txBody>
      </p:sp>
      <p:sp>
        <p:nvSpPr>
          <p:cNvPr id="3" name="Content Placeholder 2"/>
          <p:cNvSpPr>
            <a:spLocks noGrp="1"/>
          </p:cNvSpPr>
          <p:nvPr>
            <p:ph idx="1"/>
          </p:nvPr>
        </p:nvSpPr>
        <p:spPr/>
        <p:txBody>
          <a:bodyPr/>
          <a:lstStyle/>
          <a:p>
            <a:pPr marL="233363" indent="-233363">
              <a:buSzPct val="60000"/>
            </a:pPr>
            <a:r>
              <a:rPr lang="en-US" sz="2800" dirty="0"/>
              <a:t>Surveyors will evaluate the effectiveness of the Medical Equipment Management program by </a:t>
            </a:r>
          </a:p>
          <a:p>
            <a:pPr lvl="1"/>
            <a:r>
              <a:rPr lang="en-US" dirty="0"/>
              <a:t>reviewing equipment against the organization’s program</a:t>
            </a:r>
          </a:p>
          <a:p>
            <a:pPr lvl="2"/>
            <a:r>
              <a:rPr lang="en-US" dirty="0"/>
              <a:t>This will include evaluating the completion of activities related to the inspection, testing and maintaining equipment</a:t>
            </a:r>
          </a:p>
          <a:p>
            <a:endParaRPr lang="en-US" sz="2800" dirty="0"/>
          </a:p>
        </p:txBody>
      </p:sp>
    </p:spTree>
    <p:extLst>
      <p:ext uri="{BB962C8B-B14F-4D97-AF65-F5344CB8AC3E}">
        <p14:creationId xmlns:p14="http://schemas.microsoft.com/office/powerpoint/2010/main" val="1094105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4320" y="35622"/>
            <a:ext cx="8108093" cy="993078"/>
          </a:xfrm>
        </p:spPr>
        <p:txBody>
          <a:bodyPr/>
          <a:lstStyle/>
          <a:p>
            <a:r>
              <a:rPr lang="en-US" sz="3200" i="1" dirty="0" smtClean="0">
                <a:solidFill>
                  <a:schemeClr val="accent2"/>
                </a:solidFill>
              </a:rPr>
              <a:t>Equipment In Use &amp; Equipment Not Found</a:t>
            </a:r>
            <a:endParaRPr lang="en-US" sz="3200" i="1" dirty="0">
              <a:solidFill>
                <a:schemeClr val="accent2"/>
              </a:solidFill>
            </a:endParaRPr>
          </a:p>
        </p:txBody>
      </p:sp>
      <p:sp>
        <p:nvSpPr>
          <p:cNvPr id="3" name="Content Placeholder 2"/>
          <p:cNvSpPr>
            <a:spLocks noGrp="1"/>
          </p:cNvSpPr>
          <p:nvPr>
            <p:ph idx="1"/>
          </p:nvPr>
        </p:nvSpPr>
        <p:spPr>
          <a:xfrm>
            <a:off x="1034320" y="993098"/>
            <a:ext cx="7964487" cy="5662535"/>
          </a:xfrm>
        </p:spPr>
        <p:txBody>
          <a:bodyPr/>
          <a:lstStyle/>
          <a:p>
            <a:r>
              <a:rPr lang="en-US" dirty="0" smtClean="0"/>
              <a:t>No requirement to interrupt treatment by taking  functioning equipment off a patient</a:t>
            </a:r>
          </a:p>
          <a:p>
            <a:r>
              <a:rPr lang="en-US" dirty="0" smtClean="0"/>
              <a:t>Policy driven process</a:t>
            </a:r>
          </a:p>
          <a:p>
            <a:pPr lvl="1"/>
            <a:r>
              <a:rPr lang="en-US" sz="2800" dirty="0" smtClean="0"/>
              <a:t>Documented process</a:t>
            </a:r>
          </a:p>
          <a:p>
            <a:pPr lvl="1"/>
            <a:r>
              <a:rPr lang="en-US" sz="2800" dirty="0" smtClean="0"/>
              <a:t>Document actions</a:t>
            </a:r>
            <a:endParaRPr lang="en-US" sz="2800" dirty="0"/>
          </a:p>
          <a:p>
            <a:r>
              <a:rPr lang="en-US" dirty="0" smtClean="0"/>
              <a:t>Completion Rate: </a:t>
            </a:r>
          </a:p>
          <a:p>
            <a:pPr lvl="1"/>
            <a:r>
              <a:rPr lang="en-US" sz="2800" dirty="0" smtClean="0"/>
              <a:t>Based on when service is initiated determines completion percentage </a:t>
            </a:r>
            <a:endParaRPr lang="en-US" sz="2800" dirty="0"/>
          </a:p>
        </p:txBody>
      </p:sp>
    </p:spTree>
    <p:extLst>
      <p:ext uri="{BB962C8B-B14F-4D97-AF65-F5344CB8AC3E}">
        <p14:creationId xmlns:p14="http://schemas.microsoft.com/office/powerpoint/2010/main" val="237393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52601" y="1247775"/>
            <a:ext cx="5581650" cy="4846638"/>
          </a:xfrm>
        </p:spPr>
      </p:pic>
    </p:spTree>
    <p:extLst>
      <p:ext uri="{BB962C8B-B14F-4D97-AF65-F5344CB8AC3E}">
        <p14:creationId xmlns:p14="http://schemas.microsoft.com/office/powerpoint/2010/main" val="5079740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36846" y="211138"/>
            <a:ext cx="7804057" cy="696912"/>
          </a:xfrm>
        </p:spPr>
        <p:txBody>
          <a:bodyPr/>
          <a:lstStyle/>
          <a:p>
            <a:pPr algn="ctr" eaLnBrk="1" hangingPunct="1">
              <a:defRPr/>
            </a:pPr>
            <a:r>
              <a:rPr lang="en-US" sz="3600" i="1" dirty="0"/>
              <a:t>Department of Engineering</a:t>
            </a:r>
          </a:p>
        </p:txBody>
      </p:sp>
      <p:sp>
        <p:nvSpPr>
          <p:cNvPr id="13316" name="Text Box 6"/>
          <p:cNvSpPr txBox="1">
            <a:spLocks noChangeArrowheads="1"/>
          </p:cNvSpPr>
          <p:nvPr/>
        </p:nvSpPr>
        <p:spPr bwMode="auto">
          <a:xfrm>
            <a:off x="4553551" y="3574111"/>
            <a:ext cx="376200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0"/>
              </a:spcBef>
            </a:pPr>
            <a:r>
              <a:rPr lang="en-US" altLang="en-US" sz="2400" dirty="0">
                <a:latin typeface="Calibri" panose="020F0502020204030204" pitchFamily="34" charset="0"/>
              </a:rPr>
              <a:t>Herman McKenzie, </a:t>
            </a:r>
            <a:r>
              <a:rPr lang="en-US" altLang="en-US" sz="1600" dirty="0" smtClean="0">
                <a:latin typeface="Calibri" panose="020F0502020204030204" pitchFamily="34" charset="0"/>
              </a:rPr>
              <a:t>MBA, CHSP</a:t>
            </a:r>
            <a:endParaRPr lang="en-US" altLang="en-US" sz="1600" dirty="0">
              <a:latin typeface="Calibri" panose="020F0502020204030204" pitchFamily="34" charset="0"/>
            </a:endParaRPr>
          </a:p>
          <a:p>
            <a:pPr algn="ctr" eaLnBrk="1" hangingPunct="1">
              <a:spcBef>
                <a:spcPts val="0"/>
              </a:spcBef>
            </a:pPr>
            <a:r>
              <a:rPr lang="en-US" altLang="en-US" sz="2000" dirty="0">
                <a:latin typeface="Calibri" panose="020F0502020204030204" pitchFamily="34" charset="0"/>
              </a:rPr>
              <a:t>Engineer </a:t>
            </a:r>
          </a:p>
        </p:txBody>
      </p:sp>
      <p:sp>
        <p:nvSpPr>
          <p:cNvPr id="13317" name="Rectangle 5"/>
          <p:cNvSpPr>
            <a:spLocks noGrp="1" noChangeArrowheads="1"/>
          </p:cNvSpPr>
          <p:nvPr>
            <p:ph sz="quarter" idx="4294967295"/>
          </p:nvPr>
        </p:nvSpPr>
        <p:spPr>
          <a:xfrm>
            <a:off x="269864" y="3644927"/>
            <a:ext cx="4212701" cy="982662"/>
          </a:xfrm>
        </p:spPr>
        <p:txBody>
          <a:bodyPr/>
          <a:lstStyle/>
          <a:p>
            <a:pPr marL="0" indent="0" algn="ctr" eaLnBrk="1" hangingPunct="1">
              <a:spcAft>
                <a:spcPts val="0"/>
              </a:spcAft>
              <a:buFont typeface="Wingdings 3" panose="05040102010807070707" pitchFamily="18" charset="2"/>
              <a:buNone/>
            </a:pPr>
            <a:r>
              <a:rPr lang="en-US" altLang="en-US" sz="2400" dirty="0"/>
              <a:t>John Maurer, </a:t>
            </a:r>
            <a:r>
              <a:rPr lang="en-US" altLang="en-US" sz="1600" dirty="0"/>
              <a:t>CHFM, CHSP, SASHE</a:t>
            </a:r>
          </a:p>
          <a:p>
            <a:pPr marL="0" indent="0" algn="ctr" eaLnBrk="1" hangingPunct="1">
              <a:spcAft>
                <a:spcPts val="0"/>
              </a:spcAft>
              <a:buFont typeface="Wingdings 3" panose="05040102010807070707" pitchFamily="18" charset="2"/>
              <a:buNone/>
            </a:pPr>
            <a:r>
              <a:rPr lang="en-US" altLang="en-US" sz="2000" dirty="0"/>
              <a:t>Engineer </a:t>
            </a:r>
          </a:p>
        </p:txBody>
      </p:sp>
      <p:sp>
        <p:nvSpPr>
          <p:cNvPr id="13318" name="TextBox 1"/>
          <p:cNvSpPr txBox="1">
            <a:spLocks noChangeArrowheads="1"/>
          </p:cNvSpPr>
          <p:nvPr/>
        </p:nvSpPr>
        <p:spPr bwMode="auto">
          <a:xfrm>
            <a:off x="325415" y="2383099"/>
            <a:ext cx="374808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Calibri" panose="020F0502020204030204" pitchFamily="34" charset="0"/>
              </a:rPr>
              <a:t> Kathy Tolomeo, </a:t>
            </a:r>
            <a:r>
              <a:rPr lang="en-US" altLang="en-US" sz="1600" dirty="0">
                <a:latin typeface="Calibri" panose="020F0502020204030204" pitchFamily="34" charset="0"/>
              </a:rPr>
              <a:t>CHEM, CHSP </a:t>
            </a:r>
          </a:p>
          <a:p>
            <a:pPr algn="ctr" eaLnBrk="1" hangingPunct="1"/>
            <a:r>
              <a:rPr lang="en-US" altLang="en-US" sz="2000" dirty="0">
                <a:latin typeface="Calibri" panose="020F0502020204030204" pitchFamily="34" charset="0"/>
              </a:rPr>
              <a:t>Senior Engineer</a:t>
            </a:r>
          </a:p>
        </p:txBody>
      </p:sp>
      <p:sp>
        <p:nvSpPr>
          <p:cNvPr id="13319" name="TextBox 1"/>
          <p:cNvSpPr txBox="1">
            <a:spLocks noChangeArrowheads="1"/>
          </p:cNvSpPr>
          <p:nvPr/>
        </p:nvSpPr>
        <p:spPr bwMode="auto">
          <a:xfrm>
            <a:off x="269864" y="4950855"/>
            <a:ext cx="374808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Font typeface="Wingdings 3" panose="05040102010807070707" pitchFamily="18" charset="2"/>
              <a:buNone/>
            </a:pPr>
            <a:r>
              <a:rPr lang="en-US" altLang="en-US" sz="2400" dirty="0">
                <a:latin typeface="Calibri" panose="020F0502020204030204" pitchFamily="34" charset="0"/>
              </a:rPr>
              <a:t>James Woodson, </a:t>
            </a:r>
            <a:r>
              <a:rPr lang="en-US" altLang="en-US" sz="1600" dirty="0">
                <a:latin typeface="Calibri" panose="020F0502020204030204" pitchFamily="34" charset="0"/>
              </a:rPr>
              <a:t>P.E., CHFM</a:t>
            </a:r>
          </a:p>
          <a:p>
            <a:pPr algn="ctr" eaLnBrk="1" hangingPunct="1">
              <a:buFont typeface="Wingdings 3" panose="05040102010807070707" pitchFamily="18" charset="2"/>
              <a:buNone/>
            </a:pPr>
            <a:r>
              <a:rPr lang="en-US" altLang="en-US" sz="2000" dirty="0">
                <a:latin typeface="Calibri" panose="020F0502020204030204" pitchFamily="34" charset="0"/>
              </a:rPr>
              <a:t>Engineer </a:t>
            </a:r>
          </a:p>
        </p:txBody>
      </p:sp>
      <p:sp>
        <p:nvSpPr>
          <p:cNvPr id="8" name="TextBox 1"/>
          <p:cNvSpPr txBox="1">
            <a:spLocks noChangeArrowheads="1"/>
          </p:cNvSpPr>
          <p:nvPr/>
        </p:nvSpPr>
        <p:spPr bwMode="auto">
          <a:xfrm>
            <a:off x="4751020" y="2406882"/>
            <a:ext cx="374808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Font typeface="Wingdings 3" panose="05040102010807070707" pitchFamily="18" charset="2"/>
              <a:buNone/>
            </a:pPr>
            <a:r>
              <a:rPr lang="en-US" altLang="en-US" sz="2400" dirty="0">
                <a:latin typeface="Calibri" panose="020F0502020204030204" pitchFamily="34" charset="0"/>
              </a:rPr>
              <a:t>Andrea Browne, </a:t>
            </a:r>
            <a:r>
              <a:rPr lang="en-US" altLang="en-US" sz="1600" dirty="0">
                <a:latin typeface="Calibri" panose="020F0502020204030204" pitchFamily="34" charset="0"/>
              </a:rPr>
              <a:t>PhD., DABR</a:t>
            </a:r>
          </a:p>
          <a:p>
            <a:pPr algn="ctr" eaLnBrk="1" hangingPunct="1">
              <a:buFont typeface="Wingdings 3" panose="05040102010807070707" pitchFamily="18" charset="2"/>
              <a:buNone/>
            </a:pPr>
            <a:r>
              <a:rPr lang="en-US" altLang="en-US" sz="2000" dirty="0">
                <a:latin typeface="Calibri" panose="020F0502020204030204" pitchFamily="34" charset="0"/>
              </a:rPr>
              <a:t>Medical Physicist </a:t>
            </a:r>
          </a:p>
        </p:txBody>
      </p:sp>
      <p:sp>
        <p:nvSpPr>
          <p:cNvPr id="9" name="Rectangle 5"/>
          <p:cNvSpPr>
            <a:spLocks noGrp="1" noChangeArrowheads="1"/>
          </p:cNvSpPr>
          <p:nvPr>
            <p:ph sz="quarter" idx="4294967295"/>
          </p:nvPr>
        </p:nvSpPr>
        <p:spPr>
          <a:xfrm>
            <a:off x="4328203" y="4950855"/>
            <a:ext cx="4212701" cy="982662"/>
          </a:xfrm>
        </p:spPr>
        <p:txBody>
          <a:bodyPr/>
          <a:lstStyle/>
          <a:p>
            <a:pPr marL="0" indent="0" algn="ctr" eaLnBrk="1" hangingPunct="1">
              <a:spcAft>
                <a:spcPts val="0"/>
              </a:spcAft>
              <a:buFont typeface="Wingdings 3" panose="05040102010807070707" pitchFamily="18" charset="2"/>
              <a:buNone/>
            </a:pPr>
            <a:r>
              <a:rPr lang="en-US" altLang="en-US" sz="2400" dirty="0"/>
              <a:t>Kate Dolezal, </a:t>
            </a:r>
            <a:r>
              <a:rPr lang="en-US" altLang="en-US" sz="1600" dirty="0"/>
              <a:t>MA, CRC, LPC</a:t>
            </a:r>
          </a:p>
          <a:p>
            <a:pPr marL="0" indent="0" algn="ctr" eaLnBrk="1" hangingPunct="1">
              <a:spcAft>
                <a:spcPts val="0"/>
              </a:spcAft>
              <a:buFont typeface="Wingdings 3" panose="05040102010807070707" pitchFamily="18" charset="2"/>
              <a:buNone/>
            </a:pPr>
            <a:r>
              <a:rPr lang="en-US" altLang="en-US" sz="2000" dirty="0"/>
              <a:t>Technical Coordinator  </a:t>
            </a:r>
          </a:p>
        </p:txBody>
      </p:sp>
    </p:spTree>
    <p:extLst>
      <p:ext uri="{BB962C8B-B14F-4D97-AF65-F5344CB8AC3E}">
        <p14:creationId xmlns:p14="http://schemas.microsoft.com/office/powerpoint/2010/main" val="12723951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020932" y="35622"/>
            <a:ext cx="8121482" cy="871537"/>
          </a:xfrm>
        </p:spPr>
        <p:txBody>
          <a:bodyPr/>
          <a:lstStyle/>
          <a:p>
            <a:pPr>
              <a:defRPr/>
            </a:pPr>
            <a:r>
              <a:rPr lang="en-US" sz="3600" i="1" dirty="0">
                <a:solidFill>
                  <a:schemeClr val="accent2"/>
                </a:solidFill>
              </a:rPr>
              <a:t>The Joint Commission Disclaimer</a:t>
            </a:r>
          </a:p>
        </p:txBody>
      </p:sp>
      <p:sp>
        <p:nvSpPr>
          <p:cNvPr id="38914" name="Rectangle 3"/>
          <p:cNvSpPr>
            <a:spLocks noGrp="1" noChangeArrowheads="1"/>
          </p:cNvSpPr>
          <p:nvPr>
            <p:ph idx="1"/>
          </p:nvPr>
        </p:nvSpPr>
        <p:spPr>
          <a:xfrm>
            <a:off x="712788" y="1409703"/>
            <a:ext cx="7684764" cy="4847164"/>
          </a:xfrm>
        </p:spPr>
        <p:txBody>
          <a:bodyPr/>
          <a:lstStyle/>
          <a:p>
            <a:r>
              <a:rPr lang="en-US" sz="2300" dirty="0"/>
              <a:t>These slides are current as of </a:t>
            </a:r>
            <a:r>
              <a:rPr lang="en-US" sz="2300" dirty="0" smtClean="0">
                <a:solidFill>
                  <a:srgbClr val="800000"/>
                </a:solidFill>
              </a:rPr>
              <a:t>9/20/2017</a:t>
            </a:r>
            <a:r>
              <a:rPr lang="en-US" sz="2300" dirty="0">
                <a:solidFill>
                  <a:schemeClr val="accent2"/>
                </a:solidFill>
              </a:rPr>
              <a:t>.</a:t>
            </a:r>
            <a:r>
              <a:rPr lang="en-US" sz="2300" dirty="0"/>
              <a:t>  The Joint Commission reserves the right to change the content of the information, as appropriate</a:t>
            </a:r>
          </a:p>
          <a:p>
            <a:r>
              <a:rPr lang="en-US" sz="2300" dirty="0"/>
              <a:t>These slides are only meant to be cue points, which were expounded upon verbally by the original presenter and are not meant to be comprehensive statements of standards interpretation or represent all the content of the presentation. Thus, care should be exercised in interpreting Joint Commission requirements based solely on the content of these slides</a:t>
            </a:r>
          </a:p>
          <a:p>
            <a:r>
              <a:rPr lang="en-US" sz="2300" dirty="0"/>
              <a:t>These slides are copyrighted and may not be further used, shared or distributed without permission of the original presenter or The Joint Commission</a:t>
            </a:r>
          </a:p>
        </p:txBody>
      </p:sp>
    </p:spTree>
    <p:extLst>
      <p:ext uri="{BB962C8B-B14F-4D97-AF65-F5344CB8AC3E}">
        <p14:creationId xmlns:p14="http://schemas.microsoft.com/office/powerpoint/2010/main" val="49000543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3288" y="1757779"/>
            <a:ext cx="7773987" cy="2852027"/>
          </a:xfrm>
        </p:spPr>
        <p:txBody>
          <a:bodyPr/>
          <a:lstStyle/>
          <a:p>
            <a:pPr algn="ctr"/>
            <a:r>
              <a:rPr lang="en-US" dirty="0">
                <a:solidFill>
                  <a:srgbClr val="700000"/>
                </a:solidFill>
              </a:rPr>
              <a:t>S</a:t>
            </a:r>
            <a:r>
              <a:rPr lang="en-US" dirty="0">
                <a:solidFill>
                  <a:schemeClr val="accent2"/>
                </a:solidFill>
              </a:rPr>
              <a:t>urvey</a:t>
            </a:r>
            <a:r>
              <a:rPr lang="en-US" dirty="0"/>
              <a:t> </a:t>
            </a:r>
            <a:r>
              <a:rPr lang="en-US" dirty="0">
                <a:solidFill>
                  <a:srgbClr val="700000"/>
                </a:solidFill>
              </a:rPr>
              <a:t>A</a:t>
            </a:r>
            <a:r>
              <a:rPr lang="en-US" dirty="0">
                <a:solidFill>
                  <a:schemeClr val="accent2"/>
                </a:solidFill>
              </a:rPr>
              <a:t>nalysis</a:t>
            </a:r>
            <a:r>
              <a:rPr lang="en-US" dirty="0"/>
              <a:t> </a:t>
            </a:r>
            <a:r>
              <a:rPr lang="en-US" dirty="0">
                <a:solidFill>
                  <a:srgbClr val="700000"/>
                </a:solidFill>
              </a:rPr>
              <a:t>F</a:t>
            </a:r>
            <a:r>
              <a:rPr lang="en-US" dirty="0">
                <a:solidFill>
                  <a:schemeClr val="accent2"/>
                </a:solidFill>
              </a:rPr>
              <a:t>or</a:t>
            </a:r>
            <a:r>
              <a:rPr lang="en-US" dirty="0"/>
              <a:t> </a:t>
            </a:r>
            <a:r>
              <a:rPr lang="en-US" dirty="0">
                <a:solidFill>
                  <a:srgbClr val="700000"/>
                </a:solidFill>
              </a:rPr>
              <a:t>E</a:t>
            </a:r>
            <a:r>
              <a:rPr lang="en-US" dirty="0">
                <a:solidFill>
                  <a:schemeClr val="accent2"/>
                </a:solidFill>
              </a:rPr>
              <a:t>valuating </a:t>
            </a:r>
            <a:r>
              <a:rPr lang="en-US" dirty="0">
                <a:solidFill>
                  <a:srgbClr val="700000"/>
                </a:solidFill>
              </a:rPr>
              <a:t>R</a:t>
            </a:r>
            <a:r>
              <a:rPr lang="en-US" dirty="0">
                <a:solidFill>
                  <a:schemeClr val="accent2"/>
                </a:solidFill>
              </a:rPr>
              <a:t>isk</a:t>
            </a:r>
            <a:r>
              <a:rPr lang="en-US" dirty="0"/>
              <a:t> (</a:t>
            </a:r>
            <a:r>
              <a:rPr lang="en-US" dirty="0">
                <a:solidFill>
                  <a:srgbClr val="700000"/>
                </a:solidFill>
              </a:rPr>
              <a:t>SAFER</a:t>
            </a:r>
            <a:r>
              <a:rPr lang="en-US" dirty="0"/>
              <a:t>) Matrix </a:t>
            </a:r>
            <a:br>
              <a:rPr lang="en-US" dirty="0"/>
            </a:br>
            <a:r>
              <a:rPr lang="en-US" dirty="0"/>
              <a:t/>
            </a:r>
            <a:br>
              <a:rPr lang="en-US" dirty="0"/>
            </a:br>
            <a:r>
              <a:rPr lang="en-US" dirty="0"/>
              <a:t>&amp;</a:t>
            </a:r>
            <a:br>
              <a:rPr lang="en-US" dirty="0"/>
            </a:br>
            <a:r>
              <a:rPr lang="en-US" dirty="0"/>
              <a:t/>
            </a:r>
            <a:br>
              <a:rPr lang="en-US" dirty="0"/>
            </a:br>
            <a:r>
              <a:rPr lang="en-US" dirty="0"/>
              <a:t>Post-Survey Follow-up</a:t>
            </a:r>
          </a:p>
        </p:txBody>
      </p:sp>
      <p:sp>
        <p:nvSpPr>
          <p:cNvPr id="3" name="TextBox 2"/>
          <p:cNvSpPr txBox="1"/>
          <p:nvPr/>
        </p:nvSpPr>
        <p:spPr>
          <a:xfrm>
            <a:off x="1164566" y="5257800"/>
            <a:ext cx="6798334" cy="738664"/>
          </a:xfrm>
          <a:prstGeom prst="rect">
            <a:avLst/>
          </a:prstGeom>
          <a:noFill/>
        </p:spPr>
        <p:txBody>
          <a:bodyPr wrap="square" rtlCol="0">
            <a:spAutoFit/>
          </a:bodyPr>
          <a:lstStyle/>
          <a:p>
            <a:pPr algn="ctr"/>
            <a:r>
              <a:rPr lang="en-US" sz="2400" dirty="0">
                <a:solidFill>
                  <a:srgbClr val="800000"/>
                </a:solidFill>
                <a:latin typeface="Calibri" panose="020F0502020204030204" pitchFamily="34" charset="0"/>
              </a:rPr>
              <a:t>For more information see January 2017 </a:t>
            </a:r>
            <a:r>
              <a:rPr lang="en-US" sz="2400" i="1" dirty="0">
                <a:solidFill>
                  <a:srgbClr val="800000"/>
                </a:solidFill>
                <a:latin typeface="Calibri" panose="020F0502020204030204" pitchFamily="34" charset="0"/>
              </a:rPr>
              <a:t>Perspectives</a:t>
            </a:r>
          </a:p>
          <a:p>
            <a:endParaRPr lang="en-US" dirty="0"/>
          </a:p>
        </p:txBody>
      </p:sp>
    </p:spTree>
    <p:extLst>
      <p:ext uri="{BB962C8B-B14F-4D97-AF65-F5344CB8AC3E}">
        <p14:creationId xmlns:p14="http://schemas.microsoft.com/office/powerpoint/2010/main" val="6252787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816747" y="1499751"/>
          <a:ext cx="7165964" cy="4988683"/>
        </p:xfrm>
        <a:graphic>
          <a:graphicData uri="http://schemas.openxmlformats.org/drawingml/2006/table">
            <a:tbl>
              <a:tblPr firstRow="1" firstCol="1">
                <a:tableStyleId>{5C22544A-7EE6-4342-B048-85BDC9FD1C3A}</a:tableStyleId>
              </a:tblPr>
              <a:tblGrid>
                <a:gridCol w="866216">
                  <a:extLst>
                    <a:ext uri="{9D8B030D-6E8A-4147-A177-3AD203B41FA5}">
                      <a16:colId xmlns:a16="http://schemas.microsoft.com/office/drawing/2014/main" xmlns="" val="20000"/>
                    </a:ext>
                  </a:extLst>
                </a:gridCol>
                <a:gridCol w="1574937">
                  <a:extLst>
                    <a:ext uri="{9D8B030D-6E8A-4147-A177-3AD203B41FA5}">
                      <a16:colId xmlns:a16="http://schemas.microsoft.com/office/drawing/2014/main" xmlns="" val="20001"/>
                    </a:ext>
                  </a:extLst>
                </a:gridCol>
                <a:gridCol w="1574937">
                  <a:extLst>
                    <a:ext uri="{9D8B030D-6E8A-4147-A177-3AD203B41FA5}">
                      <a16:colId xmlns:a16="http://schemas.microsoft.com/office/drawing/2014/main" xmlns="" val="20002"/>
                    </a:ext>
                  </a:extLst>
                </a:gridCol>
                <a:gridCol w="1574937">
                  <a:extLst>
                    <a:ext uri="{9D8B030D-6E8A-4147-A177-3AD203B41FA5}">
                      <a16:colId xmlns:a16="http://schemas.microsoft.com/office/drawing/2014/main" xmlns="" val="20003"/>
                    </a:ext>
                  </a:extLst>
                </a:gridCol>
                <a:gridCol w="1574937">
                  <a:extLst>
                    <a:ext uri="{9D8B030D-6E8A-4147-A177-3AD203B41FA5}">
                      <a16:colId xmlns:a16="http://schemas.microsoft.com/office/drawing/2014/main" xmlns="" val="20004"/>
                    </a:ext>
                  </a:extLst>
                </a:gridCol>
              </a:tblGrid>
              <a:tr h="517268">
                <a:tc>
                  <a:txBody>
                    <a:bodyPr/>
                    <a:lstStyle/>
                    <a:p>
                      <a:pPr marL="71755" marR="71755" algn="ctr">
                        <a:spcBef>
                          <a:spcPts val="0"/>
                        </a:spcBef>
                        <a:spcAft>
                          <a:spcPts val="0"/>
                        </a:spcAft>
                      </a:pPr>
                      <a:endParaRPr lang="en-US"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59188" marR="59188" marT="0" marB="0" vert="vert27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lgn="ctr">
                        <a:spcBef>
                          <a:spcPts val="300"/>
                        </a:spcBef>
                        <a:spcAft>
                          <a:spcPts val="0"/>
                        </a:spcAft>
                      </a:pPr>
                      <a:endParaRPr lang="en-US" sz="1400" b="1" dirty="0">
                        <a:solidFill>
                          <a:schemeClr val="tx1"/>
                        </a:solidFill>
                        <a:effectLst/>
                      </a:endParaRPr>
                    </a:p>
                  </a:txBody>
                  <a:tcPr marL="59188" marR="59188" marT="0" marB="0" anchor="ctr">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gridSpan="3">
                  <a:txBody>
                    <a:bodyPr/>
                    <a:lstStyle/>
                    <a:p>
                      <a:pPr marL="0" marR="0" algn="ctr">
                        <a:spcBef>
                          <a:spcPts val="0"/>
                        </a:spcBef>
                        <a:spcAft>
                          <a:spcPts val="0"/>
                        </a:spcAft>
                      </a:pPr>
                      <a:r>
                        <a:rPr lang="en-US" sz="1400" i="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Immediate Threat</a:t>
                      </a:r>
                      <a:r>
                        <a:rPr lang="en-US" sz="1400" i="1" baseline="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to Life</a:t>
                      </a:r>
                    </a:p>
                    <a:p>
                      <a:pPr marL="0" marR="0" algn="ctr">
                        <a:spcBef>
                          <a:spcPts val="0"/>
                        </a:spcBef>
                        <a:spcAft>
                          <a:spcPts val="0"/>
                        </a:spcAft>
                      </a:pPr>
                      <a:r>
                        <a:rPr lang="en-US" sz="1400" i="1" baseline="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(follows current ITL processes)</a:t>
                      </a:r>
                      <a:endParaRPr lang="en-US" sz="1400" i="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188" marR="591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E0000"/>
                    </a:solidFill>
                  </a:tcPr>
                </a:tc>
                <a:tc hMerge="1">
                  <a:txBody>
                    <a:bodyPr/>
                    <a:lstStyle/>
                    <a:p>
                      <a:pPr marL="0" marR="0" algn="ctr">
                        <a:spcBef>
                          <a:spcPts val="0"/>
                        </a:spcBef>
                        <a:spcAft>
                          <a:spcPts val="0"/>
                        </a:spcAft>
                      </a:pPr>
                      <a:endPar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78917" marR="789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marL="0" marR="0" algn="ctr">
                        <a:spcBef>
                          <a:spcPts val="0"/>
                        </a:spcBef>
                        <a:spcAft>
                          <a:spcPts val="0"/>
                        </a:spcAft>
                      </a:pPr>
                      <a:endPar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78917" marR="7891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xmlns="" val="10000"/>
                  </a:ext>
                </a:extLst>
              </a:tr>
              <a:tr h="1336178">
                <a:tc rowSpan="3">
                  <a:txBody>
                    <a:bodyPr/>
                    <a:lstStyle/>
                    <a:p>
                      <a:pPr marL="71755" marR="71755" algn="ctr">
                        <a:spcBef>
                          <a:spcPts val="0"/>
                        </a:spcBef>
                        <a:spcAft>
                          <a:spcPts val="0"/>
                        </a:spcAft>
                      </a:pPr>
                      <a:r>
                        <a:rPr lang="en-US" sz="1800" dirty="0">
                          <a:solidFill>
                            <a:schemeClr val="tx1"/>
                          </a:solidFill>
                          <a:effectLst/>
                          <a:latin typeface="Calibri" panose="020F0502020204030204" pitchFamily="34" charset="0"/>
                        </a:rPr>
                        <a:t>Likelihood to Harm</a:t>
                      </a:r>
                      <a:r>
                        <a:rPr lang="en-US" sz="1800" baseline="0" dirty="0">
                          <a:solidFill>
                            <a:schemeClr val="tx1"/>
                          </a:solidFill>
                          <a:effectLst/>
                          <a:latin typeface="Calibri" panose="020F0502020204030204" pitchFamily="34" charset="0"/>
                        </a:rPr>
                        <a:t> a </a:t>
                      </a:r>
                    </a:p>
                    <a:p>
                      <a:pPr marL="71755" marR="71755" algn="ctr">
                        <a:spcBef>
                          <a:spcPts val="0"/>
                        </a:spcBef>
                        <a:spcAft>
                          <a:spcPts val="0"/>
                        </a:spcAft>
                      </a:pPr>
                      <a:r>
                        <a:rPr lang="en-US" sz="1800" baseline="0" dirty="0">
                          <a:solidFill>
                            <a:schemeClr val="tx1"/>
                          </a:solidFill>
                          <a:effectLst/>
                          <a:latin typeface="Calibri" panose="020F0502020204030204" pitchFamily="34" charset="0"/>
                        </a:rPr>
                        <a:t>Patient/Visitor/Staff</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188" marR="59188" marT="0" marB="0" vert="vert27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lgn="ctr">
                        <a:spcBef>
                          <a:spcPts val="300"/>
                        </a:spcBef>
                        <a:spcAft>
                          <a:spcPts val="0"/>
                        </a:spcAft>
                      </a:pPr>
                      <a:r>
                        <a:rPr lang="en-US" sz="1800" b="1" baseline="0" dirty="0">
                          <a:solidFill>
                            <a:schemeClr val="accent2"/>
                          </a:solidFill>
                          <a:effectLst/>
                          <a:latin typeface="Calibri" panose="020F0502020204030204" pitchFamily="34" charset="0"/>
                        </a:rPr>
                        <a:t>HIGH</a:t>
                      </a:r>
                    </a:p>
                  </a:txBody>
                  <a:tcPr marL="59188" marR="59188" marT="0" marB="0" anchor="ctr">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500" dirty="0">
                          <a:solidFill>
                            <a:schemeClr val="tx1"/>
                          </a:solidFill>
                          <a:effectLst/>
                        </a:rPr>
                        <a:t> </a:t>
                      </a:r>
                      <a:endParaRPr lang="en-US"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59188" marR="591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marR="0" algn="ctr">
                        <a:spcBef>
                          <a:spcPts val="0"/>
                        </a:spcBef>
                        <a:spcAft>
                          <a:spcPts val="0"/>
                        </a:spcAft>
                      </a:pPr>
                      <a:endParaRPr lang="en-US"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59188" marR="591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marR="0" algn="ctr">
                        <a:spcBef>
                          <a:spcPts val="0"/>
                        </a:spcBef>
                        <a:spcAft>
                          <a:spcPts val="0"/>
                        </a:spcAft>
                      </a:pPr>
                      <a:endParaRPr lang="en-US"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59188" marR="591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xmlns="" val="10001"/>
                  </a:ext>
                </a:extLst>
              </a:tr>
              <a:tr h="1336178">
                <a:tc vMerge="1">
                  <a:txBody>
                    <a:bodyPr/>
                    <a:lstStyle/>
                    <a:p>
                      <a:endParaRPr lang="en-US"/>
                    </a:p>
                  </a:txBody>
                  <a:tcPr/>
                </a:tc>
                <a:tc>
                  <a:txBody>
                    <a:bodyPr/>
                    <a:lstStyle/>
                    <a:p>
                      <a:pPr marL="0" marR="0" algn="ctr">
                        <a:spcBef>
                          <a:spcPts val="300"/>
                        </a:spcBef>
                        <a:spcAft>
                          <a:spcPts val="0"/>
                        </a:spcAft>
                      </a:pPr>
                      <a:r>
                        <a:rPr lang="en-US" sz="1800" b="1" baseline="0" dirty="0">
                          <a:solidFill>
                            <a:schemeClr val="accent2"/>
                          </a:solidFill>
                          <a:effectLst/>
                          <a:latin typeface="Calibri" panose="020F0502020204030204" pitchFamily="34" charset="0"/>
                        </a:rPr>
                        <a:t>MODERATE</a:t>
                      </a:r>
                      <a:endParaRPr lang="en-US" sz="1800" b="1" baseline="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9188" marR="59188" marT="0" marB="0" anchor="ctr">
                    <a:lnL w="381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59188" marR="591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algn="ctr">
                        <a:spcBef>
                          <a:spcPts val="0"/>
                        </a:spcBef>
                        <a:spcAft>
                          <a:spcPts val="0"/>
                        </a:spcAft>
                      </a:pPr>
                      <a:endParaRPr lang="en-US"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59188" marR="591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pPr marL="0" marR="0" algn="ctr">
                        <a:spcBef>
                          <a:spcPts val="0"/>
                        </a:spcBef>
                        <a:spcAft>
                          <a:spcPts val="0"/>
                        </a:spcAft>
                      </a:pPr>
                      <a:endParaRPr lang="en-US"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59188" marR="591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extLst>
                  <a:ext uri="{0D108BD9-81ED-4DB2-BD59-A6C34878D82A}">
                    <a16:rowId xmlns:a16="http://schemas.microsoft.com/office/drawing/2014/main" xmlns="" val="10002"/>
                  </a:ext>
                </a:extLst>
              </a:tr>
              <a:tr h="1336178">
                <a:tc vMerge="1">
                  <a:txBody>
                    <a:bodyPr/>
                    <a:lstStyle/>
                    <a:p>
                      <a:endParaRPr lang="en-US"/>
                    </a:p>
                  </a:txBody>
                  <a:tcPr/>
                </a:tc>
                <a:tc>
                  <a:txBody>
                    <a:bodyPr/>
                    <a:lstStyle/>
                    <a:p>
                      <a:pPr marL="0" marR="0" algn="ctr">
                        <a:spcBef>
                          <a:spcPts val="300"/>
                        </a:spcBef>
                        <a:spcAft>
                          <a:spcPts val="0"/>
                        </a:spcAft>
                      </a:pPr>
                      <a:r>
                        <a:rPr lang="en-US" sz="1800" b="1" baseline="0" dirty="0">
                          <a:solidFill>
                            <a:schemeClr val="accent2"/>
                          </a:solidFill>
                          <a:effectLst/>
                          <a:latin typeface="Calibri" panose="020F0502020204030204" pitchFamily="34" charset="0"/>
                        </a:rPr>
                        <a:t>LOW</a:t>
                      </a:r>
                    </a:p>
                    <a:p>
                      <a:pPr marL="0" marR="0">
                        <a:spcBef>
                          <a:spcPts val="300"/>
                        </a:spcBef>
                        <a:spcAft>
                          <a:spcPts val="0"/>
                        </a:spcAft>
                      </a:pPr>
                      <a:r>
                        <a:rPr lang="en-US" sz="1800" b="1" baseline="0" dirty="0">
                          <a:solidFill>
                            <a:schemeClr val="accent2"/>
                          </a:solidFill>
                          <a:effectLst/>
                          <a:latin typeface="Calibri" panose="020F0502020204030204" pitchFamily="34" charset="0"/>
                        </a:rPr>
                        <a:t> </a:t>
                      </a:r>
                      <a:endParaRPr lang="en-US" sz="1800" b="1" baseline="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59188" marR="59188" marT="0" marB="0" anchor="ctr">
                    <a:lnL w="381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59188" marR="591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algn="ctr">
                        <a:spcBef>
                          <a:spcPts val="0"/>
                        </a:spcBef>
                        <a:spcAft>
                          <a:spcPts val="0"/>
                        </a:spcAft>
                      </a:pPr>
                      <a:endParaRPr lang="en-US"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59188" marR="591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algn="ctr">
                        <a:spcBef>
                          <a:spcPts val="0"/>
                        </a:spcBef>
                        <a:spcAft>
                          <a:spcPts val="0"/>
                        </a:spcAft>
                      </a:pPr>
                      <a:endParaRPr lang="en-US" sz="15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59188" marR="591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xmlns="" val="10003"/>
                  </a:ext>
                </a:extLst>
              </a:tr>
              <a:tr h="462881">
                <a:tc gridSpan="2">
                  <a:txBody>
                    <a:bodyPr/>
                    <a:lstStyle/>
                    <a:p>
                      <a:pPr marL="0" marR="0" algn="ctr">
                        <a:spcBef>
                          <a:spcPts val="0"/>
                        </a:spcBef>
                        <a:spcAft>
                          <a:spcPts val="0"/>
                        </a:spcAft>
                      </a:pPr>
                      <a:r>
                        <a:rPr lang="en-US" sz="900" dirty="0">
                          <a:solidFill>
                            <a:schemeClr val="tx1"/>
                          </a:solidFill>
                          <a:effectLst/>
                        </a:rPr>
                        <a:t> </a:t>
                      </a:r>
                      <a:endParaRPr lang="en-US" sz="9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59188" marR="59188"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a:txBody>
                    <a:bodyPr/>
                    <a:lstStyle/>
                    <a:p>
                      <a:pPr marL="0" marR="0" algn="ctr">
                        <a:spcBef>
                          <a:spcPts val="300"/>
                        </a:spcBef>
                        <a:spcAft>
                          <a:spcPts val="0"/>
                        </a:spcAft>
                      </a:pPr>
                      <a:r>
                        <a:rPr lang="en-US" sz="1500" b="1" baseline="0" dirty="0">
                          <a:solidFill>
                            <a:schemeClr val="accent2"/>
                          </a:solidFill>
                          <a:effectLst/>
                          <a:latin typeface="Calibri" panose="020F0502020204030204" pitchFamily="34" charset="0"/>
                        </a:rPr>
                        <a:t>LIMITED</a:t>
                      </a:r>
                    </a:p>
                  </a:txBody>
                  <a:tcPr marL="59188" marR="59188"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spcBef>
                          <a:spcPts val="300"/>
                        </a:spcBef>
                        <a:spcAft>
                          <a:spcPts val="0"/>
                        </a:spcAft>
                      </a:pPr>
                      <a:r>
                        <a:rPr lang="en-US" sz="1500" b="1" baseline="0" dirty="0">
                          <a:solidFill>
                            <a:schemeClr val="accent2"/>
                          </a:solidFill>
                          <a:effectLst/>
                          <a:latin typeface="Calibri" panose="020F0502020204030204" pitchFamily="34" charset="0"/>
                        </a:rPr>
                        <a:t>PATTERN</a:t>
                      </a:r>
                    </a:p>
                  </a:txBody>
                  <a:tcPr marL="59188" marR="59188"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spcBef>
                          <a:spcPts val="300"/>
                        </a:spcBef>
                        <a:spcAft>
                          <a:spcPts val="0"/>
                        </a:spcAft>
                      </a:pPr>
                      <a:r>
                        <a:rPr lang="en-US" sz="1500" b="1" baseline="0" dirty="0">
                          <a:solidFill>
                            <a:schemeClr val="accent2"/>
                          </a:solidFill>
                          <a:effectLst/>
                          <a:latin typeface="Calibri" panose="020F0502020204030204" pitchFamily="34" charset="0"/>
                        </a:rPr>
                        <a:t>WIDESPREAD</a:t>
                      </a:r>
                    </a:p>
                  </a:txBody>
                  <a:tcPr marL="59188" marR="59188"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
        <p:nvSpPr>
          <p:cNvPr id="10243" name="Title 1"/>
          <p:cNvSpPr txBox="1">
            <a:spLocks/>
          </p:cNvSpPr>
          <p:nvPr/>
        </p:nvSpPr>
        <p:spPr bwMode="auto">
          <a:xfrm>
            <a:off x="927922" y="211138"/>
            <a:ext cx="7659687"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3" panose="05040102010807070707" pitchFamily="18" charset="2"/>
              <a:buChar char="z"/>
              <a:defRPr sz="3200">
                <a:solidFill>
                  <a:schemeClr val="tx1"/>
                </a:solidFill>
                <a:latin typeface="Arial" panose="020B0604020202020204" pitchFamily="34" charset="0"/>
              </a:defRPr>
            </a:lvl1pPr>
            <a:lvl2pPr marL="742950" indent="-285750">
              <a:spcBef>
                <a:spcPct val="20000"/>
              </a:spcBef>
              <a:buClr>
                <a:srgbClr val="C21D1F"/>
              </a:buClr>
              <a:buChar char="–"/>
              <a:defRPr sz="2800">
                <a:solidFill>
                  <a:schemeClr val="tx1"/>
                </a:solidFill>
                <a:latin typeface="Arial" panose="020B0604020202020204" pitchFamily="34" charset="0"/>
              </a:defRPr>
            </a:lvl2pPr>
            <a:lvl3pPr marL="1085850" indent="-228600">
              <a:spcBef>
                <a:spcPct val="20000"/>
              </a:spcBef>
              <a:buClr>
                <a:srgbClr val="C21D1F"/>
              </a:buClr>
              <a:buChar char="–"/>
              <a:defRPr sz="2800">
                <a:solidFill>
                  <a:schemeClr val="tx1"/>
                </a:solidFill>
                <a:latin typeface="Arial" panose="020B0604020202020204" pitchFamily="34" charset="0"/>
              </a:defRPr>
            </a:lvl3pPr>
            <a:lvl4pPr marL="1428750" indent="-228600">
              <a:spcBef>
                <a:spcPct val="20000"/>
              </a:spcBef>
              <a:buClr>
                <a:srgbClr val="C21D1F"/>
              </a:buClr>
              <a:buChar char="–"/>
              <a:defRPr sz="2800">
                <a:solidFill>
                  <a:schemeClr val="tx1"/>
                </a:solidFill>
                <a:latin typeface="Arial" panose="020B0604020202020204" pitchFamily="34" charset="0"/>
              </a:defRPr>
            </a:lvl4pPr>
            <a:lvl5pPr marL="1771650" indent="-228600">
              <a:spcBef>
                <a:spcPct val="20000"/>
              </a:spcBef>
              <a:defRPr sz="2800">
                <a:solidFill>
                  <a:schemeClr val="tx1"/>
                </a:solidFill>
                <a:latin typeface="Arial" panose="020B0604020202020204" pitchFamily="34" charset="0"/>
              </a:defRPr>
            </a:lvl5pPr>
            <a:lvl6pPr marL="2228850" indent="-228600" eaLnBrk="0" fontAlgn="base" hangingPunct="0">
              <a:spcBef>
                <a:spcPct val="20000"/>
              </a:spcBef>
              <a:spcAft>
                <a:spcPct val="0"/>
              </a:spcAft>
              <a:defRPr sz="2800">
                <a:solidFill>
                  <a:schemeClr val="tx1"/>
                </a:solidFill>
                <a:latin typeface="Arial" panose="020B0604020202020204" pitchFamily="34" charset="0"/>
              </a:defRPr>
            </a:lvl6pPr>
            <a:lvl7pPr marL="2686050" indent="-228600" eaLnBrk="0" fontAlgn="base" hangingPunct="0">
              <a:spcBef>
                <a:spcPct val="20000"/>
              </a:spcBef>
              <a:spcAft>
                <a:spcPct val="0"/>
              </a:spcAft>
              <a:defRPr sz="2800">
                <a:solidFill>
                  <a:schemeClr val="tx1"/>
                </a:solidFill>
                <a:latin typeface="Arial" panose="020B0604020202020204" pitchFamily="34" charset="0"/>
              </a:defRPr>
            </a:lvl7pPr>
            <a:lvl8pPr marL="3143250" indent="-228600" eaLnBrk="0" fontAlgn="base" hangingPunct="0">
              <a:spcBef>
                <a:spcPct val="20000"/>
              </a:spcBef>
              <a:spcAft>
                <a:spcPct val="0"/>
              </a:spcAft>
              <a:defRPr sz="2800">
                <a:solidFill>
                  <a:schemeClr val="tx1"/>
                </a:solidFill>
                <a:latin typeface="Arial" panose="020B0604020202020204" pitchFamily="34" charset="0"/>
              </a:defRPr>
            </a:lvl8pPr>
            <a:lvl9pPr marL="3600450" indent="-228600" eaLnBrk="0" fontAlgn="base" hangingPunct="0">
              <a:spcBef>
                <a:spcPct val="20000"/>
              </a:spcBef>
              <a:spcAft>
                <a:spcPct val="0"/>
              </a:spcAft>
              <a:defRPr sz="2800">
                <a:solidFill>
                  <a:schemeClr val="tx1"/>
                </a:solidFill>
                <a:latin typeface="Arial" panose="020B0604020202020204" pitchFamily="34" charset="0"/>
              </a:defRPr>
            </a:lvl9pPr>
          </a:lstStyle>
          <a:p>
            <a:pPr eaLnBrk="1" hangingPunct="1">
              <a:spcBef>
                <a:spcPct val="0"/>
              </a:spcBef>
              <a:buClrTx/>
              <a:buFontTx/>
              <a:buNone/>
            </a:pPr>
            <a:r>
              <a:rPr lang="en-US" altLang="en-US" sz="3600" i="1" cap="small" dirty="0">
                <a:solidFill>
                  <a:schemeClr val="accent2"/>
                </a:solidFill>
                <a:latin typeface="Calibri" panose="020F0502020204030204" pitchFamily="34" charset="0"/>
              </a:rPr>
              <a:t>A New </a:t>
            </a:r>
            <a:r>
              <a:rPr lang="en-US" altLang="en-US" sz="3600" i="1" cap="small" dirty="0">
                <a:solidFill>
                  <a:srgbClr val="990033"/>
                </a:solidFill>
                <a:latin typeface="Calibri" panose="020F0502020204030204" pitchFamily="34" charset="0"/>
              </a:rPr>
              <a:t>SAFER</a:t>
            </a:r>
            <a:r>
              <a:rPr lang="en-US" altLang="en-US" sz="3600" i="1" cap="small" dirty="0">
                <a:solidFill>
                  <a:schemeClr val="accent2"/>
                </a:solidFill>
                <a:latin typeface="Calibri" panose="020F0502020204030204" pitchFamily="34" charset="0"/>
              </a:rPr>
              <a:t> Model</a:t>
            </a:r>
          </a:p>
        </p:txBody>
      </p:sp>
      <p:sp>
        <p:nvSpPr>
          <p:cNvPr id="2" name="TextBox 1"/>
          <p:cNvSpPr txBox="1"/>
          <p:nvPr/>
        </p:nvSpPr>
        <p:spPr>
          <a:xfrm>
            <a:off x="8210748" y="6356456"/>
            <a:ext cx="405353" cy="276999"/>
          </a:xfrm>
          <a:prstGeom prst="rect">
            <a:avLst/>
          </a:prstGeom>
          <a:noFill/>
        </p:spPr>
        <p:txBody>
          <a:bodyPr wrap="square" rtlCol="0">
            <a:spAutoFit/>
          </a:bodyPr>
          <a:lstStyle/>
          <a:p>
            <a:r>
              <a:rPr lang="en-US" sz="1200" dirty="0"/>
              <a:t>17</a:t>
            </a:r>
          </a:p>
        </p:txBody>
      </p:sp>
    </p:spTree>
    <p:extLst>
      <p:ext uri="{BB962C8B-B14F-4D97-AF65-F5344CB8AC3E}">
        <p14:creationId xmlns:p14="http://schemas.microsoft.com/office/powerpoint/2010/main" val="1422500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20932" y="35622"/>
            <a:ext cx="8121482" cy="993078"/>
          </a:xfrm>
        </p:spPr>
        <p:txBody>
          <a:bodyPr/>
          <a:lstStyle/>
          <a:p>
            <a:pPr eaLnBrk="1" hangingPunct="1"/>
            <a:r>
              <a:rPr lang="en-US" altLang="en-US" sz="3600" i="1" dirty="0">
                <a:solidFill>
                  <a:schemeClr val="accent2"/>
                </a:solidFill>
              </a:rPr>
              <a:t>How is Risk Determined? </a:t>
            </a:r>
          </a:p>
        </p:txBody>
      </p:sp>
      <p:sp>
        <p:nvSpPr>
          <p:cNvPr id="3" name="Content Placeholder 2"/>
          <p:cNvSpPr>
            <a:spLocks noGrp="1"/>
          </p:cNvSpPr>
          <p:nvPr>
            <p:ph idx="1"/>
          </p:nvPr>
        </p:nvSpPr>
        <p:spPr/>
        <p:txBody>
          <a:bodyPr/>
          <a:lstStyle/>
          <a:p>
            <a:pPr>
              <a:defRPr/>
            </a:pPr>
            <a:r>
              <a:rPr lang="en-US" dirty="0"/>
              <a:t>Operational definitions and “anchors”</a:t>
            </a:r>
          </a:p>
          <a:p>
            <a:pPr eaLnBrk="1" hangingPunct="1">
              <a:defRPr/>
            </a:pPr>
            <a:r>
              <a:rPr lang="en-US" dirty="0"/>
              <a:t>Surveyor experience and expertise will provide the support to determine the “scope” and “likelihood to harm” for the finding </a:t>
            </a:r>
          </a:p>
          <a:p>
            <a:pPr>
              <a:defRPr/>
            </a:pPr>
            <a:r>
              <a:rPr lang="en-US" dirty="0"/>
              <a:t>Based on the context of the finding</a:t>
            </a:r>
            <a:endParaRPr lang="en-US" dirty="0">
              <a:solidFill>
                <a:schemeClr val="tx2"/>
              </a:solidFill>
            </a:endParaRPr>
          </a:p>
          <a:p>
            <a:pPr eaLnBrk="1" hangingPunct="1">
              <a:defRPr/>
            </a:pPr>
            <a:r>
              <a:rPr lang="en-US" dirty="0">
                <a:solidFill>
                  <a:schemeClr val="tx2"/>
                </a:solidFill>
              </a:rPr>
              <a:t>Discussion amongst the survey team</a:t>
            </a:r>
          </a:p>
          <a:p>
            <a:pPr marL="0" indent="0" eaLnBrk="1" hangingPunct="1">
              <a:buNone/>
              <a:defRPr/>
            </a:pPr>
            <a:endParaRPr lang="en-US" dirty="0">
              <a:solidFill>
                <a:schemeClr val="tx2"/>
              </a:solidFill>
            </a:endParaRPr>
          </a:p>
          <a:p>
            <a:pPr marL="0" indent="0" eaLnBrk="1" hangingPunct="1">
              <a:buNone/>
              <a:defRPr/>
            </a:pPr>
            <a:endParaRPr lang="en-US" dirty="0">
              <a:solidFill>
                <a:schemeClr val="tx2"/>
              </a:solidFill>
            </a:endParaRPr>
          </a:p>
          <a:p>
            <a:pPr marL="0" indent="0" eaLnBrk="1" hangingPunct="1">
              <a:buFont typeface="Wingdings 3" panose="05040102010807070707" pitchFamily="18" charset="2"/>
              <a:buNone/>
              <a:defRPr/>
            </a:pPr>
            <a:endParaRPr lang="en-US" dirty="0"/>
          </a:p>
          <a:p>
            <a:pPr eaLnBrk="1" hangingPunct="1">
              <a:defRPr/>
            </a:pPr>
            <a:endParaRPr lang="en-US" dirty="0"/>
          </a:p>
        </p:txBody>
      </p:sp>
    </p:spTree>
    <p:extLst>
      <p:ext uri="{BB962C8B-B14F-4D97-AF65-F5344CB8AC3E}">
        <p14:creationId xmlns:p14="http://schemas.microsoft.com/office/powerpoint/2010/main" val="1861155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996295" y="87631"/>
            <a:ext cx="7659687" cy="871537"/>
          </a:xfrm>
        </p:spPr>
        <p:txBody>
          <a:bodyPr/>
          <a:lstStyle/>
          <a:p>
            <a:pPr eaLnBrk="1" hangingPunct="1"/>
            <a:r>
              <a:rPr lang="en-US" altLang="en-US" sz="3600" i="1" dirty="0">
                <a:solidFill>
                  <a:schemeClr val="accent2"/>
                </a:solidFill>
              </a:rPr>
              <a:t>Customer Impacts as of 1/1/2017</a:t>
            </a:r>
          </a:p>
        </p:txBody>
      </p:sp>
      <p:sp>
        <p:nvSpPr>
          <p:cNvPr id="3" name="Content Placeholder 2"/>
          <p:cNvSpPr>
            <a:spLocks noGrp="1"/>
          </p:cNvSpPr>
          <p:nvPr>
            <p:ph idx="1"/>
          </p:nvPr>
        </p:nvSpPr>
        <p:spPr>
          <a:xfrm>
            <a:off x="873832" y="959168"/>
            <a:ext cx="8089809" cy="5406908"/>
          </a:xfrm>
        </p:spPr>
        <p:txBody>
          <a:bodyPr/>
          <a:lstStyle/>
          <a:p>
            <a:pPr>
              <a:defRPr/>
            </a:pPr>
            <a:r>
              <a:rPr lang="en-US" altLang="en-US" dirty="0"/>
              <a:t>No more Direct and Indirect EP designations</a:t>
            </a:r>
          </a:p>
          <a:p>
            <a:pPr>
              <a:defRPr/>
            </a:pPr>
            <a:r>
              <a:rPr lang="en-US" altLang="en-US" dirty="0"/>
              <a:t>All ESC now 60-day time frame</a:t>
            </a:r>
          </a:p>
          <a:p>
            <a:pPr lvl="1">
              <a:defRPr/>
            </a:pPr>
            <a:r>
              <a:rPr lang="en-US" altLang="en-US" dirty="0"/>
              <a:t>Consolidated Evidence of Standards Compliance (ESC) into one time frame</a:t>
            </a:r>
          </a:p>
          <a:p>
            <a:pPr>
              <a:defRPr/>
            </a:pPr>
            <a:r>
              <a:rPr lang="en-US" dirty="0"/>
              <a:t>No more Measures of Success (MOS)</a:t>
            </a:r>
          </a:p>
          <a:p>
            <a:pPr>
              <a:defRPr/>
            </a:pPr>
            <a:r>
              <a:rPr lang="en-US" dirty="0"/>
              <a:t>No more Opportunities for Improvement (OFIs)</a:t>
            </a:r>
          </a:p>
          <a:p>
            <a:pPr>
              <a:defRPr/>
            </a:pPr>
            <a:r>
              <a:rPr lang="en-US" dirty="0"/>
              <a:t>See it / Cite it Survey Methodology </a:t>
            </a:r>
          </a:p>
          <a:p>
            <a:pPr eaLnBrk="1" hangingPunct="1">
              <a:defRPr/>
            </a:pPr>
            <a:r>
              <a:rPr lang="en-US" altLang="en-US" dirty="0"/>
              <a:t>No more ‘A’ or ‘C’ categories</a:t>
            </a:r>
            <a:endParaRPr lang="en-US" sz="2800" dirty="0"/>
          </a:p>
          <a:p>
            <a:pPr marL="0" indent="0" eaLnBrk="1" hangingPunct="1">
              <a:buFont typeface="Wingdings 3" panose="05040102010807070707" pitchFamily="18" charset="2"/>
              <a:buNone/>
              <a:defRPr/>
            </a:pPr>
            <a:r>
              <a:rPr lang="en-US" sz="2800" dirty="0"/>
              <a:t> </a:t>
            </a:r>
          </a:p>
        </p:txBody>
      </p:sp>
    </p:spTree>
    <p:extLst>
      <p:ext uri="{BB962C8B-B14F-4D97-AF65-F5344CB8AC3E}">
        <p14:creationId xmlns:p14="http://schemas.microsoft.com/office/powerpoint/2010/main" val="6776790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27900" y="2107579"/>
            <a:ext cx="8457073" cy="1952625"/>
          </a:xfrm>
        </p:spPr>
        <p:txBody>
          <a:bodyPr/>
          <a:lstStyle/>
          <a:p>
            <a:pPr algn="ctr"/>
            <a:r>
              <a:rPr lang="en-US" altLang="en-US" dirty="0"/>
              <a:t/>
            </a:r>
            <a:br>
              <a:rPr lang="en-US" altLang="en-US" dirty="0"/>
            </a:br>
            <a:r>
              <a:rPr lang="en-US" altLang="en-US" sz="4400" dirty="0">
                <a:solidFill>
                  <a:schemeClr val="accent2"/>
                </a:solidFill>
              </a:rPr>
              <a:t>Reducing Post-Survey </a:t>
            </a:r>
            <a:br>
              <a:rPr lang="en-US" altLang="en-US" sz="4400" dirty="0">
                <a:solidFill>
                  <a:schemeClr val="accent2"/>
                </a:solidFill>
              </a:rPr>
            </a:br>
            <a:r>
              <a:rPr lang="en-US" altLang="en-US" sz="4400" dirty="0">
                <a:solidFill>
                  <a:schemeClr val="accent2"/>
                </a:solidFill>
              </a:rPr>
              <a:t>Clarifications</a:t>
            </a:r>
          </a:p>
        </p:txBody>
      </p:sp>
    </p:spTree>
    <p:extLst>
      <p:ext uri="{BB962C8B-B14F-4D97-AF65-F5344CB8AC3E}">
        <p14:creationId xmlns:p14="http://schemas.microsoft.com/office/powerpoint/2010/main" val="16453242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05EF306ADDDF439F26F37F1FAF643A" ma:contentTypeVersion="0" ma:contentTypeDescription="Create a new document." ma:contentTypeScope="" ma:versionID="7365ad59b1c96db0aee653d13705506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AD4106-2953-459A-9586-BEEE254494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BFFDABF-71DE-4D5C-8E93-D157D0FAD9EC}">
  <ds:schemaRefs>
    <ds:schemaRef ds:uri="http://purl.org/dc/elements/1.1/"/>
    <ds:schemaRef ds:uri="http://purl.org/dc/dcmitype/"/>
    <ds:schemaRef ds:uri="http://www.w3.org/XML/1998/namespace"/>
    <ds:schemaRef ds:uri="http://schemas.microsoft.com/office/2006/metadata/properties"/>
    <ds:schemaRef ds:uri="http://purl.org/dc/terms/"/>
    <ds:schemaRef ds:uri="http://schemas.microsoft.com/office/2006/documentManagement/types"/>
    <ds:schemaRef ds:uri="http://schemas.openxmlformats.org/package/2006/metadata/core-properties"/>
  </ds:schemaRefs>
</ds:datastoreItem>
</file>

<file path=customXml/itemProps3.xml><?xml version="1.0" encoding="utf-8"?>
<ds:datastoreItem xmlns:ds="http://schemas.openxmlformats.org/officeDocument/2006/customXml" ds:itemID="{AE8CDB64-2B8F-4819-9183-6EFF95F359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48591</TotalTime>
  <Words>2600</Words>
  <Application>Microsoft Office PowerPoint</Application>
  <PresentationFormat>On-screen Show (4:3)</PresentationFormat>
  <Paragraphs>267</Paragraphs>
  <Slides>46</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Calibri</vt:lpstr>
      <vt:lpstr>Perpetua</vt:lpstr>
      <vt:lpstr>Times New Roman</vt:lpstr>
      <vt:lpstr>Verdana</vt:lpstr>
      <vt:lpstr>Wingdings</vt:lpstr>
      <vt:lpstr>Wingdings 3</vt:lpstr>
      <vt:lpstr>Default Design</vt:lpstr>
      <vt:lpstr>2017 Updates </vt:lpstr>
      <vt:lpstr>PowerPoint Presentation</vt:lpstr>
      <vt:lpstr>Leadership Vision</vt:lpstr>
      <vt:lpstr>Project Overview</vt:lpstr>
      <vt:lpstr>Survey Analysis For Evaluating Risk (SAFER) Matrix   &amp;  Post-Survey Follow-up</vt:lpstr>
      <vt:lpstr>PowerPoint Presentation</vt:lpstr>
      <vt:lpstr>How is Risk Determined? </vt:lpstr>
      <vt:lpstr>Customer Impacts as of 1/1/2017</vt:lpstr>
      <vt:lpstr> Reducing Post-Survey  Clarifications</vt:lpstr>
      <vt:lpstr>What is Clarification?</vt:lpstr>
      <vt:lpstr>Hospital Clarifications</vt:lpstr>
      <vt:lpstr>Documentation</vt:lpstr>
      <vt:lpstr>PowerPoint Presentation</vt:lpstr>
      <vt:lpstr>LS.02.01.10 EP 1: ED Occupancy</vt:lpstr>
      <vt:lpstr>LS.03.01.10 EP 1: ED Occupancy</vt:lpstr>
      <vt:lpstr>LS.03.01.10 EP 1: ED Occupancy</vt:lpstr>
      <vt:lpstr>EC.01.01.01 EP 3</vt:lpstr>
      <vt:lpstr>EC.02.05.05  EP 7</vt:lpstr>
      <vt:lpstr>EC.02.03.03  EP 4 (K933)</vt:lpstr>
      <vt:lpstr>EC.02.03.03  EP 4 (K933)</vt:lpstr>
      <vt:lpstr>EC.02.03.03  EP 4 (K933)</vt:lpstr>
      <vt:lpstr>EC.02.05.01 EP 23 (K913) </vt:lpstr>
      <vt:lpstr>EC.02.05.01 EP 26</vt:lpstr>
      <vt:lpstr>EC.02.05.05 EP 7 (K914, K912)</vt:lpstr>
      <vt:lpstr>(cont.)</vt:lpstr>
      <vt:lpstr>EC.03.01.01 EP 1</vt:lpstr>
      <vt:lpstr>1/9/17 Release: EC.02.04.01  EP 5</vt:lpstr>
      <vt:lpstr>EC.02.04.01  EP 3</vt:lpstr>
      <vt:lpstr>EC.02.04.01  EP 4</vt:lpstr>
      <vt:lpstr>EC.02.04.01  EP 4 </vt:lpstr>
      <vt:lpstr>EC.02.04.01  EP 4</vt:lpstr>
      <vt:lpstr>1/9/17 Release: EC.02.04.01  EP 5</vt:lpstr>
      <vt:lpstr>1/9/17 Release: EC.02.04.03  EP 3</vt:lpstr>
      <vt:lpstr>CMS Response  </vt:lpstr>
      <vt:lpstr>EC.02.04.03  EP 3</vt:lpstr>
      <vt:lpstr>EC.02.04.03  EP 14</vt:lpstr>
      <vt:lpstr>Relocatable Power Taps </vt:lpstr>
      <vt:lpstr>Definitions From NFPA 99-2012</vt:lpstr>
      <vt:lpstr>RPT Requirements</vt:lpstr>
      <vt:lpstr>RPT Requirements</vt:lpstr>
      <vt:lpstr>Summary</vt:lpstr>
      <vt:lpstr>Summary </vt:lpstr>
      <vt:lpstr>Equipment In Use &amp; Equipment Not Found</vt:lpstr>
      <vt:lpstr>PowerPoint Presentation</vt:lpstr>
      <vt:lpstr>Department of Engineering</vt:lpstr>
      <vt:lpstr>The Joint Commission Disclaimer</vt:lpstr>
    </vt:vector>
  </TitlesOfParts>
  <Manager/>
  <Company>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Joint Commission - Light PP Presentation</dc:title>
  <dc:subject/>
  <dc:creator>Onoma LLC</dc:creator>
  <cp:keywords/>
  <dc:description/>
  <cp:lastModifiedBy>McKenzie, Herman</cp:lastModifiedBy>
  <cp:revision>594</cp:revision>
  <cp:lastPrinted>2017-05-19T15:35:01Z</cp:lastPrinted>
  <dcterms:created xsi:type="dcterms:W3CDTF">2006-09-29T21:13:30Z</dcterms:created>
  <dcterms:modified xsi:type="dcterms:W3CDTF">2017-10-23T15:46:27Z</dcterms:modified>
  <cp:category/>
</cp:coreProperties>
</file>